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38"/>
  </p:notesMasterIdLst>
  <p:sldIdLst>
    <p:sldId id="256" r:id="rId2"/>
    <p:sldId id="283" r:id="rId3"/>
    <p:sldId id="259" r:id="rId4"/>
    <p:sldId id="290" r:id="rId5"/>
    <p:sldId id="262" r:id="rId6"/>
    <p:sldId id="260" r:id="rId7"/>
    <p:sldId id="291" r:id="rId8"/>
    <p:sldId id="284" r:id="rId9"/>
    <p:sldId id="273" r:id="rId10"/>
    <p:sldId id="293" r:id="rId11"/>
    <p:sldId id="285" r:id="rId12"/>
    <p:sldId id="294" r:id="rId13"/>
    <p:sldId id="305" r:id="rId14"/>
    <p:sldId id="296" r:id="rId15"/>
    <p:sldId id="298" r:id="rId16"/>
    <p:sldId id="320" r:id="rId17"/>
    <p:sldId id="302" r:id="rId18"/>
    <p:sldId id="303" r:id="rId19"/>
    <p:sldId id="315" r:id="rId20"/>
    <p:sldId id="286" r:id="rId21"/>
    <p:sldId id="308" r:id="rId22"/>
    <p:sldId id="307" r:id="rId23"/>
    <p:sldId id="312" r:id="rId24"/>
    <p:sldId id="318" r:id="rId25"/>
    <p:sldId id="319" r:id="rId26"/>
    <p:sldId id="287" r:id="rId27"/>
    <p:sldId id="309" r:id="rId28"/>
    <p:sldId id="306" r:id="rId29"/>
    <p:sldId id="279" r:id="rId30"/>
    <p:sldId id="258" r:id="rId31"/>
    <p:sldId id="289" r:id="rId32"/>
    <p:sldId id="321" r:id="rId33"/>
    <p:sldId id="322" r:id="rId34"/>
    <p:sldId id="299" r:id="rId35"/>
    <p:sldId id="300" r:id="rId36"/>
    <p:sldId id="301" r:id="rId37"/>
  </p:sldIdLst>
  <p:sldSz cx="9144000" cy="6858000" type="screen4x3"/>
  <p:notesSz cx="7010400" cy="9296400"/>
  <p:embeddedFontLst>
    <p:embeddedFont>
      <p:font typeface="Lucida Console" panose="020B0609040504020204" pitchFamily="49" charset="0"/>
      <p:regular r:id="rId39"/>
    </p:embeddedFont>
    <p:embeddedFont>
      <p:font typeface="Source Sans Pro" panose="020B0604020202020204" charset="0"/>
      <p:regular r:id="rId40"/>
      <p:bold r:id="rId41"/>
      <p:italic r:id="rId42"/>
      <p:boldItalic r:id="rId43"/>
    </p:embeddedFont>
    <p:embeddedFont>
      <p:font typeface="Calibri" panose="020F0502020204030204" pitchFamily="34" charset="0"/>
      <p:regular r:id="rId44"/>
      <p:bold r:id="rId45"/>
      <p:italic r:id="rId46"/>
      <p:boldItalic r:id="rId47"/>
    </p:embeddedFont>
    <p:embeddedFont>
      <p:font typeface="Roboto Slab" panose="020B0604020202020204" charset="0"/>
      <p:regular r:id="rId48"/>
      <p:bold r:id="rId49"/>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1EA"/>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C859DE0-D0F1-421A-9BAA-09FC5251B6C5}">
  <a:tblStyle styleId="{EC859DE0-D0F1-421A-9BAA-09FC5251B6C5}"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89" autoAdjust="0"/>
    <p:restoredTop sz="92113" autoAdjust="0"/>
  </p:normalViewPr>
  <p:slideViewPr>
    <p:cSldViewPr snapToGrid="0">
      <p:cViewPr varScale="1">
        <p:scale>
          <a:sx n="81" d="100"/>
          <a:sy n="81" d="100"/>
        </p:scale>
        <p:origin x="162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charts/_rels/chart1.xml.rels><?xml version="1.0" encoding="UTF-8" standalone="yes"?>
<Relationships xmlns="http://schemas.openxmlformats.org/package/2006/relationships"><Relationship Id="rId3" Type="http://schemas.openxmlformats.org/officeDocument/2006/relationships/oleObject" Target="file:///U:\MIS%20586%20Big%20Data\Project\Final%20Presentation\Model%20Prediction.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MIS%20586%20Big%20Data\Project\Final%20Presentation\Model%20Prediction.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MIS%20586%20Big%20Data\Project\Final%20Presentation\Model%20Prediction.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400"/>
              <a:t>Model Prediction Error</a:t>
            </a:r>
          </a:p>
        </c:rich>
      </c:tx>
      <c:layout/>
      <c:overlay val="0"/>
      <c:spPr>
        <a:noFill/>
        <a:ln>
          <a:noFill/>
        </a:ln>
        <a:effectLst/>
      </c:spPr>
      <c:txPr>
        <a:bodyPr rot="0" spcFirstLastPara="1" vertOverflow="ellipsis" vert="horz" wrap="square" anchor="ctr" anchorCtr="1"/>
        <a:lstStyle/>
        <a:p>
          <a:pPr>
            <a:defRPr sz="1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Sheet1!$C$1</c:f>
              <c:strCache>
                <c:ptCount val="1"/>
                <c:pt idx="0">
                  <c:v>Lasso</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anchor="ctr" anchorCtr="1"/>
              <a:lstStyle/>
              <a:p>
                <a:pPr>
                  <a:defRPr sz="11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Sheet1!$B$2:$B$6</c:f>
              <c:strCache>
                <c:ptCount val="5"/>
                <c:pt idx="0">
                  <c:v>Set 1</c:v>
                </c:pt>
                <c:pt idx="1">
                  <c:v>Set 2</c:v>
                </c:pt>
                <c:pt idx="2">
                  <c:v>Set 3</c:v>
                </c:pt>
                <c:pt idx="3">
                  <c:v>Set 4</c:v>
                </c:pt>
                <c:pt idx="4">
                  <c:v>Set 5</c:v>
                </c:pt>
              </c:strCache>
            </c:strRef>
          </c:cat>
          <c:val>
            <c:numRef>
              <c:f>Sheet1!$C$2:$C$6</c:f>
              <c:numCache>
                <c:formatCode>General</c:formatCode>
                <c:ptCount val="5"/>
                <c:pt idx="0">
                  <c:v>28.63</c:v>
                </c:pt>
                <c:pt idx="1">
                  <c:v>28.56</c:v>
                </c:pt>
                <c:pt idx="2">
                  <c:v>28.65</c:v>
                </c:pt>
                <c:pt idx="3">
                  <c:v>28.52</c:v>
                </c:pt>
                <c:pt idx="4">
                  <c:v>27.69</c:v>
                </c:pt>
              </c:numCache>
            </c:numRef>
          </c:val>
          <c:smooth val="0"/>
        </c:ser>
        <c:ser>
          <c:idx val="1"/>
          <c:order val="1"/>
          <c:tx>
            <c:strRef>
              <c:f>Sheet1!$D$1</c:f>
              <c:strCache>
                <c:ptCount val="1"/>
                <c:pt idx="0">
                  <c:v>Stochastic Gradient Boosting</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anchor="ctr" anchorCtr="1"/>
              <a:lstStyle/>
              <a:p>
                <a:pPr>
                  <a:defRPr sz="11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val>
            <c:numRef>
              <c:f>Sheet1!$D$2:$D$6</c:f>
              <c:numCache>
                <c:formatCode>General</c:formatCode>
                <c:ptCount val="5"/>
                <c:pt idx="0">
                  <c:v>22.47</c:v>
                </c:pt>
                <c:pt idx="1">
                  <c:v>23.89</c:v>
                </c:pt>
                <c:pt idx="2">
                  <c:v>21.87</c:v>
                </c:pt>
                <c:pt idx="3">
                  <c:v>21.41</c:v>
                </c:pt>
                <c:pt idx="4">
                  <c:v>22.01</c:v>
                </c:pt>
              </c:numCache>
            </c:numRef>
          </c:val>
          <c:smooth val="0"/>
        </c:ser>
        <c:dLbls>
          <c:showLegendKey val="0"/>
          <c:showVal val="1"/>
          <c:showCatName val="0"/>
          <c:showSerName val="0"/>
          <c:showPercent val="0"/>
          <c:showBubbleSize val="0"/>
        </c:dLbls>
        <c:marker val="1"/>
        <c:smooth val="0"/>
        <c:axId val="1896625696"/>
        <c:axId val="1896637664"/>
      </c:lineChart>
      <c:lineChart>
        <c:grouping val="standard"/>
        <c:varyColors val="0"/>
        <c:ser>
          <c:idx val="2"/>
          <c:order val="2"/>
          <c:tx>
            <c:strRef>
              <c:f>Sheet1!$E$1</c:f>
              <c:strCache>
                <c:ptCount val="1"/>
                <c:pt idx="0">
                  <c:v>Random Forest</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anchor="ctr" anchorCtr="1"/>
              <a:lstStyle/>
              <a:p>
                <a:pPr>
                  <a:defRPr sz="11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val>
            <c:numRef>
              <c:f>Sheet1!$E$2:$E$6</c:f>
              <c:numCache>
                <c:formatCode>General</c:formatCode>
                <c:ptCount val="5"/>
                <c:pt idx="0">
                  <c:v>12.16</c:v>
                </c:pt>
                <c:pt idx="1">
                  <c:v>12.15</c:v>
                </c:pt>
                <c:pt idx="2">
                  <c:v>11.78</c:v>
                </c:pt>
                <c:pt idx="3">
                  <c:v>13.14</c:v>
                </c:pt>
                <c:pt idx="4">
                  <c:v>11.65</c:v>
                </c:pt>
              </c:numCache>
            </c:numRef>
          </c:val>
          <c:smooth val="0"/>
        </c:ser>
        <c:dLbls>
          <c:showLegendKey val="0"/>
          <c:showVal val="1"/>
          <c:showCatName val="0"/>
          <c:showSerName val="0"/>
          <c:showPercent val="0"/>
          <c:showBubbleSize val="0"/>
        </c:dLbls>
        <c:marker val="1"/>
        <c:smooth val="0"/>
        <c:axId val="1896638208"/>
        <c:axId val="1896624608"/>
      </c:lineChart>
      <c:catAx>
        <c:axId val="189662569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00" b="0" i="0" u="none" strike="noStrike" kern="1200" baseline="0">
                <a:solidFill>
                  <a:schemeClr val="lt1">
                    <a:lumMod val="85000"/>
                  </a:schemeClr>
                </a:solidFill>
                <a:latin typeface="+mn-lt"/>
                <a:ea typeface="+mn-ea"/>
                <a:cs typeface="+mn-cs"/>
              </a:defRPr>
            </a:pPr>
            <a:endParaRPr lang="en-US"/>
          </a:p>
        </c:txPr>
        <c:crossAx val="1896637664"/>
        <c:crosses val="autoZero"/>
        <c:auto val="1"/>
        <c:lblAlgn val="ctr"/>
        <c:lblOffset val="100"/>
        <c:noMultiLvlLbl val="0"/>
      </c:catAx>
      <c:valAx>
        <c:axId val="1896637664"/>
        <c:scaling>
          <c:orientation val="minMax"/>
          <c:min val="20"/>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00" b="1" i="0" u="none" strike="noStrike" kern="1200" cap="all" baseline="0">
                    <a:solidFill>
                      <a:schemeClr val="lt1">
                        <a:lumMod val="85000"/>
                      </a:schemeClr>
                    </a:solidFill>
                    <a:latin typeface="+mn-lt"/>
                    <a:ea typeface="+mn-ea"/>
                    <a:cs typeface="+mn-cs"/>
                  </a:defRPr>
                </a:pPr>
                <a:r>
                  <a:rPr lang="en-US" dirty="0"/>
                  <a:t>RMSE </a:t>
                </a:r>
                <a:r>
                  <a:rPr lang="en-US" dirty="0" smtClean="0"/>
                  <a:t>(</a:t>
                </a:r>
                <a:r>
                  <a:rPr lang="en-US" cap="none" dirty="0" smtClean="0"/>
                  <a:t>Lasso,</a:t>
                </a:r>
                <a:r>
                  <a:rPr lang="en-US" dirty="0" smtClean="0"/>
                  <a:t>  </a:t>
                </a:r>
                <a:r>
                  <a:rPr lang="en-US" dirty="0"/>
                  <a:t>SGB)</a:t>
                </a:r>
              </a:p>
            </c:rich>
          </c:tx>
          <c:layout/>
          <c:overlay val="0"/>
          <c:spPr>
            <a:noFill/>
            <a:ln>
              <a:noFill/>
            </a:ln>
            <a:effectLst/>
          </c:spPr>
          <c:txPr>
            <a:bodyPr rot="-5400000" spcFirstLastPara="1" vertOverflow="ellipsis" vert="horz" wrap="square" anchor="ctr" anchorCtr="1"/>
            <a:lstStyle/>
            <a:p>
              <a:pPr>
                <a:defRPr sz="11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lt1">
                    <a:lumMod val="85000"/>
                  </a:schemeClr>
                </a:solidFill>
                <a:latin typeface="+mn-lt"/>
                <a:ea typeface="+mn-ea"/>
                <a:cs typeface="+mn-cs"/>
              </a:defRPr>
            </a:pPr>
            <a:endParaRPr lang="en-US"/>
          </a:p>
        </c:txPr>
        <c:crossAx val="1896625696"/>
        <c:crosses val="autoZero"/>
        <c:crossBetween val="between"/>
      </c:valAx>
      <c:valAx>
        <c:axId val="1896624608"/>
        <c:scaling>
          <c:orientation val="minMax"/>
          <c:max val="15"/>
          <c:min val="8"/>
        </c:scaling>
        <c:delete val="0"/>
        <c:axPos val="r"/>
        <c:title>
          <c:tx>
            <c:rich>
              <a:bodyPr rot="-5400000" spcFirstLastPara="1" vertOverflow="ellipsis" vert="horz" wrap="square" anchor="ctr" anchorCtr="1"/>
              <a:lstStyle/>
              <a:p>
                <a:pPr>
                  <a:defRPr sz="1100" b="1" i="0" u="none" strike="noStrike" kern="1200" cap="all" baseline="0">
                    <a:solidFill>
                      <a:schemeClr val="lt1">
                        <a:lumMod val="85000"/>
                      </a:schemeClr>
                    </a:solidFill>
                    <a:latin typeface="+mn-lt"/>
                    <a:ea typeface="+mn-ea"/>
                    <a:cs typeface="+mn-cs"/>
                  </a:defRPr>
                </a:pPr>
                <a:r>
                  <a:rPr lang="en-US" dirty="0"/>
                  <a:t>RMSE </a:t>
                </a:r>
                <a:r>
                  <a:rPr lang="en-US" cap="none" dirty="0" smtClean="0"/>
                  <a:t>(Random Forest)</a:t>
                </a:r>
                <a:endParaRPr lang="en-US" dirty="0"/>
              </a:p>
            </c:rich>
          </c:tx>
          <c:layout/>
          <c:overlay val="0"/>
          <c:spPr>
            <a:noFill/>
            <a:ln>
              <a:noFill/>
            </a:ln>
            <a:effectLst/>
          </c:spPr>
          <c:txPr>
            <a:bodyPr rot="-5400000" spcFirstLastPara="1" vertOverflow="ellipsis" vert="horz" wrap="square" anchor="ctr" anchorCtr="1"/>
            <a:lstStyle/>
            <a:p>
              <a:pPr>
                <a:defRPr sz="11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lt1">
                    <a:lumMod val="85000"/>
                  </a:schemeClr>
                </a:solidFill>
                <a:latin typeface="+mn-lt"/>
                <a:ea typeface="+mn-ea"/>
                <a:cs typeface="+mn-cs"/>
              </a:defRPr>
            </a:pPr>
            <a:endParaRPr lang="en-US"/>
          </a:p>
        </c:txPr>
        <c:crossAx val="1896638208"/>
        <c:crosses val="max"/>
        <c:crossBetween val="between"/>
      </c:valAx>
      <c:catAx>
        <c:axId val="1896638208"/>
        <c:scaling>
          <c:orientation val="minMax"/>
        </c:scaling>
        <c:delete val="1"/>
        <c:axPos val="b"/>
        <c:majorTickMark val="none"/>
        <c:minorTickMark val="none"/>
        <c:tickLblPos val="nextTo"/>
        <c:crossAx val="1896624608"/>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sz="11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400"/>
              <a:t>Model Prediction Error</a:t>
            </a:r>
          </a:p>
        </c:rich>
      </c:tx>
      <c:layout/>
      <c:overlay val="0"/>
      <c:spPr>
        <a:noFill/>
        <a:ln>
          <a:noFill/>
        </a:ln>
        <a:effectLst/>
      </c:spPr>
      <c:txPr>
        <a:bodyPr rot="0" spcFirstLastPara="1" vertOverflow="ellipsis" vert="horz" wrap="square" anchor="ctr" anchorCtr="1"/>
        <a:lstStyle/>
        <a:p>
          <a:pPr>
            <a:defRPr sz="1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Sheet1!$C$1</c:f>
              <c:strCache>
                <c:ptCount val="1"/>
                <c:pt idx="0">
                  <c:v>Lasso</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anchor="ctr" anchorCtr="1"/>
              <a:lstStyle/>
              <a:p>
                <a:pPr>
                  <a:defRPr sz="11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Sheet1!$B$2:$B$6</c:f>
              <c:strCache>
                <c:ptCount val="5"/>
                <c:pt idx="0">
                  <c:v>Set 1</c:v>
                </c:pt>
                <c:pt idx="1">
                  <c:v>Set 2</c:v>
                </c:pt>
                <c:pt idx="2">
                  <c:v>Set 3</c:v>
                </c:pt>
                <c:pt idx="3">
                  <c:v>Set 4</c:v>
                </c:pt>
                <c:pt idx="4">
                  <c:v>Set 5</c:v>
                </c:pt>
              </c:strCache>
            </c:strRef>
          </c:cat>
          <c:val>
            <c:numRef>
              <c:f>Sheet1!$C$7:$C$11</c:f>
              <c:numCache>
                <c:formatCode>General</c:formatCode>
                <c:ptCount val="5"/>
                <c:pt idx="0">
                  <c:v>34.36</c:v>
                </c:pt>
                <c:pt idx="1">
                  <c:v>34.21</c:v>
                </c:pt>
                <c:pt idx="2">
                  <c:v>34.270000000000003</c:v>
                </c:pt>
                <c:pt idx="3">
                  <c:v>33.75</c:v>
                </c:pt>
                <c:pt idx="4">
                  <c:v>33.020000000000003</c:v>
                </c:pt>
              </c:numCache>
            </c:numRef>
          </c:val>
          <c:smooth val="0"/>
        </c:ser>
        <c:ser>
          <c:idx val="1"/>
          <c:order val="1"/>
          <c:tx>
            <c:strRef>
              <c:f>Sheet1!$D$1</c:f>
              <c:strCache>
                <c:ptCount val="1"/>
                <c:pt idx="0">
                  <c:v>Stochastic Gradient Boosting</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anchor="ctr" anchorCtr="1"/>
              <a:lstStyle/>
              <a:p>
                <a:pPr>
                  <a:defRPr sz="11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val>
            <c:numRef>
              <c:f>Sheet1!$D$7:$D$11</c:f>
              <c:numCache>
                <c:formatCode>General</c:formatCode>
                <c:ptCount val="5"/>
                <c:pt idx="0">
                  <c:v>24.9</c:v>
                </c:pt>
                <c:pt idx="1">
                  <c:v>25.01</c:v>
                </c:pt>
                <c:pt idx="2">
                  <c:v>24.69</c:v>
                </c:pt>
                <c:pt idx="3">
                  <c:v>26.94</c:v>
                </c:pt>
                <c:pt idx="4">
                  <c:v>24.2</c:v>
                </c:pt>
              </c:numCache>
            </c:numRef>
          </c:val>
          <c:smooth val="0"/>
        </c:ser>
        <c:dLbls>
          <c:showLegendKey val="0"/>
          <c:showVal val="1"/>
          <c:showCatName val="0"/>
          <c:showSerName val="0"/>
          <c:showPercent val="0"/>
          <c:showBubbleSize val="0"/>
        </c:dLbls>
        <c:marker val="1"/>
        <c:smooth val="0"/>
        <c:axId val="1896639296"/>
        <c:axId val="1896628416"/>
      </c:lineChart>
      <c:lineChart>
        <c:grouping val="standard"/>
        <c:varyColors val="0"/>
        <c:ser>
          <c:idx val="2"/>
          <c:order val="2"/>
          <c:tx>
            <c:strRef>
              <c:f>Sheet1!$E$1</c:f>
              <c:strCache>
                <c:ptCount val="1"/>
                <c:pt idx="0">
                  <c:v>Random Forest</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anchor="ctr" anchorCtr="1"/>
              <a:lstStyle/>
              <a:p>
                <a:pPr>
                  <a:defRPr sz="11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val>
            <c:numRef>
              <c:f>Sheet1!$E$7:$E$11</c:f>
              <c:numCache>
                <c:formatCode>General</c:formatCode>
                <c:ptCount val="5"/>
                <c:pt idx="0">
                  <c:v>16.72</c:v>
                </c:pt>
                <c:pt idx="1">
                  <c:v>16.399999999999999</c:v>
                </c:pt>
                <c:pt idx="2">
                  <c:v>16.510000000000002</c:v>
                </c:pt>
                <c:pt idx="3">
                  <c:v>16.22</c:v>
                </c:pt>
                <c:pt idx="4">
                  <c:v>14.99</c:v>
                </c:pt>
              </c:numCache>
            </c:numRef>
          </c:val>
          <c:smooth val="0"/>
        </c:ser>
        <c:dLbls>
          <c:showLegendKey val="0"/>
          <c:showVal val="1"/>
          <c:showCatName val="0"/>
          <c:showSerName val="0"/>
          <c:showPercent val="0"/>
          <c:showBubbleSize val="0"/>
        </c:dLbls>
        <c:marker val="1"/>
        <c:smooth val="0"/>
        <c:axId val="1968653312"/>
        <c:axId val="1896624064"/>
      </c:lineChart>
      <c:catAx>
        <c:axId val="189663929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00" b="0" i="0" u="none" strike="noStrike" kern="1200" baseline="0">
                <a:solidFill>
                  <a:schemeClr val="lt1">
                    <a:lumMod val="85000"/>
                  </a:schemeClr>
                </a:solidFill>
                <a:latin typeface="+mn-lt"/>
                <a:ea typeface="+mn-ea"/>
                <a:cs typeface="+mn-cs"/>
              </a:defRPr>
            </a:pPr>
            <a:endParaRPr lang="en-US"/>
          </a:p>
        </c:txPr>
        <c:crossAx val="1896628416"/>
        <c:crosses val="autoZero"/>
        <c:auto val="1"/>
        <c:lblAlgn val="ctr"/>
        <c:lblOffset val="100"/>
        <c:noMultiLvlLbl val="0"/>
      </c:catAx>
      <c:valAx>
        <c:axId val="1896628416"/>
        <c:scaling>
          <c:orientation val="minMax"/>
          <c:max val="35"/>
          <c:min val="22"/>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00" b="1" i="0" u="none" strike="noStrike" kern="1200" cap="all" baseline="0">
                    <a:solidFill>
                      <a:schemeClr val="lt1">
                        <a:lumMod val="85000"/>
                      </a:schemeClr>
                    </a:solidFill>
                    <a:latin typeface="+mn-lt"/>
                    <a:ea typeface="+mn-ea"/>
                    <a:cs typeface="+mn-cs"/>
                  </a:defRPr>
                </a:pPr>
                <a:r>
                  <a:rPr lang="en-US" dirty="0"/>
                  <a:t>RMSE </a:t>
                </a:r>
                <a:r>
                  <a:rPr lang="en-US" dirty="0" smtClean="0"/>
                  <a:t>(</a:t>
                </a:r>
                <a:r>
                  <a:rPr lang="en-US" cap="none" dirty="0" smtClean="0"/>
                  <a:t>Lasso,</a:t>
                </a:r>
                <a:r>
                  <a:rPr lang="en-US" dirty="0" smtClean="0"/>
                  <a:t>  </a:t>
                </a:r>
                <a:r>
                  <a:rPr lang="en-US" dirty="0"/>
                  <a:t>SGB)</a:t>
                </a:r>
              </a:p>
            </c:rich>
          </c:tx>
          <c:layout/>
          <c:overlay val="0"/>
          <c:spPr>
            <a:noFill/>
            <a:ln>
              <a:noFill/>
            </a:ln>
            <a:effectLst/>
          </c:spPr>
          <c:txPr>
            <a:bodyPr rot="-5400000" spcFirstLastPara="1" vertOverflow="ellipsis" vert="horz" wrap="square" anchor="ctr" anchorCtr="1"/>
            <a:lstStyle/>
            <a:p>
              <a:pPr>
                <a:defRPr sz="11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lt1">
                    <a:lumMod val="85000"/>
                  </a:schemeClr>
                </a:solidFill>
                <a:latin typeface="+mn-lt"/>
                <a:ea typeface="+mn-ea"/>
                <a:cs typeface="+mn-cs"/>
              </a:defRPr>
            </a:pPr>
            <a:endParaRPr lang="en-US"/>
          </a:p>
        </c:txPr>
        <c:crossAx val="1896639296"/>
        <c:crosses val="autoZero"/>
        <c:crossBetween val="between"/>
      </c:valAx>
      <c:valAx>
        <c:axId val="1896624064"/>
        <c:scaling>
          <c:orientation val="minMax"/>
          <c:max val="18"/>
          <c:min val="12"/>
        </c:scaling>
        <c:delete val="0"/>
        <c:axPos val="r"/>
        <c:title>
          <c:tx>
            <c:rich>
              <a:bodyPr rot="-5400000" spcFirstLastPara="1" vertOverflow="ellipsis" vert="horz" wrap="square" anchor="ctr" anchorCtr="1"/>
              <a:lstStyle/>
              <a:p>
                <a:pPr>
                  <a:defRPr sz="1100" b="1" i="0" u="none" strike="noStrike" kern="1200" cap="all" baseline="0">
                    <a:solidFill>
                      <a:schemeClr val="lt1">
                        <a:lumMod val="85000"/>
                      </a:schemeClr>
                    </a:solidFill>
                    <a:latin typeface="+mn-lt"/>
                    <a:ea typeface="+mn-ea"/>
                    <a:cs typeface="+mn-cs"/>
                  </a:defRPr>
                </a:pPr>
                <a:r>
                  <a:rPr lang="en-US" dirty="0"/>
                  <a:t>RMSE </a:t>
                </a:r>
                <a:r>
                  <a:rPr lang="en-US" cap="none" dirty="0" smtClean="0"/>
                  <a:t>(Random Forest)</a:t>
                </a:r>
                <a:endParaRPr lang="en-US" dirty="0"/>
              </a:p>
            </c:rich>
          </c:tx>
          <c:layout/>
          <c:overlay val="0"/>
          <c:spPr>
            <a:noFill/>
            <a:ln>
              <a:noFill/>
            </a:ln>
            <a:effectLst/>
          </c:spPr>
          <c:txPr>
            <a:bodyPr rot="-5400000" spcFirstLastPara="1" vertOverflow="ellipsis" vert="horz" wrap="square" anchor="ctr" anchorCtr="1"/>
            <a:lstStyle/>
            <a:p>
              <a:pPr>
                <a:defRPr sz="11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lt1">
                    <a:lumMod val="85000"/>
                  </a:schemeClr>
                </a:solidFill>
                <a:latin typeface="+mn-lt"/>
                <a:ea typeface="+mn-ea"/>
                <a:cs typeface="+mn-cs"/>
              </a:defRPr>
            </a:pPr>
            <a:endParaRPr lang="en-US"/>
          </a:p>
        </c:txPr>
        <c:crossAx val="1968653312"/>
        <c:crosses val="max"/>
        <c:crossBetween val="between"/>
      </c:valAx>
      <c:catAx>
        <c:axId val="1968653312"/>
        <c:scaling>
          <c:orientation val="minMax"/>
        </c:scaling>
        <c:delete val="1"/>
        <c:axPos val="b"/>
        <c:majorTickMark val="none"/>
        <c:minorTickMark val="none"/>
        <c:tickLblPos val="nextTo"/>
        <c:crossAx val="1896624064"/>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sz="11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400"/>
              <a:t>Model Prediction Error</a:t>
            </a:r>
          </a:p>
        </c:rich>
      </c:tx>
      <c:layout/>
      <c:overlay val="0"/>
      <c:spPr>
        <a:noFill/>
        <a:ln>
          <a:noFill/>
        </a:ln>
        <a:effectLst/>
      </c:spPr>
      <c:txPr>
        <a:bodyPr rot="0" spcFirstLastPara="1" vertOverflow="ellipsis" vert="horz" wrap="square" anchor="ctr" anchorCtr="1"/>
        <a:lstStyle/>
        <a:p>
          <a:pPr>
            <a:defRPr sz="1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Sheet1!$C$1</c:f>
              <c:strCache>
                <c:ptCount val="1"/>
                <c:pt idx="0">
                  <c:v>Lasso</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anchor="ctr" anchorCtr="1"/>
              <a:lstStyle/>
              <a:p>
                <a:pPr>
                  <a:defRPr sz="11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Sheet1!$B$2:$B$6</c:f>
              <c:strCache>
                <c:ptCount val="5"/>
                <c:pt idx="0">
                  <c:v>Set 1</c:v>
                </c:pt>
                <c:pt idx="1">
                  <c:v>Set 2</c:v>
                </c:pt>
                <c:pt idx="2">
                  <c:v>Set 3</c:v>
                </c:pt>
                <c:pt idx="3">
                  <c:v>Set 4</c:v>
                </c:pt>
                <c:pt idx="4">
                  <c:v>Set 5</c:v>
                </c:pt>
              </c:strCache>
            </c:strRef>
          </c:cat>
          <c:val>
            <c:numRef>
              <c:f>Sheet1!$C$12:$C$15</c:f>
              <c:numCache>
                <c:formatCode>General</c:formatCode>
                <c:ptCount val="4"/>
                <c:pt idx="0">
                  <c:v>31.82</c:v>
                </c:pt>
                <c:pt idx="1">
                  <c:v>30.43</c:v>
                </c:pt>
                <c:pt idx="2">
                  <c:v>31.34</c:v>
                </c:pt>
                <c:pt idx="3">
                  <c:v>30.24</c:v>
                </c:pt>
              </c:numCache>
            </c:numRef>
          </c:val>
          <c:smooth val="0"/>
        </c:ser>
        <c:ser>
          <c:idx val="1"/>
          <c:order val="1"/>
          <c:tx>
            <c:strRef>
              <c:f>Sheet1!$D$1</c:f>
              <c:strCache>
                <c:ptCount val="1"/>
                <c:pt idx="0">
                  <c:v>Stochastic Gradient Boosting</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anchor="ctr" anchorCtr="1"/>
              <a:lstStyle/>
              <a:p>
                <a:pPr>
                  <a:defRPr sz="11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val>
            <c:numRef>
              <c:f>Sheet1!$D$12:$D$15</c:f>
              <c:numCache>
                <c:formatCode>General</c:formatCode>
                <c:ptCount val="4"/>
                <c:pt idx="0">
                  <c:v>29.33</c:v>
                </c:pt>
                <c:pt idx="1">
                  <c:v>25.18</c:v>
                </c:pt>
                <c:pt idx="2">
                  <c:v>28.08</c:v>
                </c:pt>
                <c:pt idx="3">
                  <c:v>27.71</c:v>
                </c:pt>
              </c:numCache>
            </c:numRef>
          </c:val>
          <c:smooth val="0"/>
        </c:ser>
        <c:dLbls>
          <c:showLegendKey val="0"/>
          <c:showVal val="1"/>
          <c:showCatName val="0"/>
          <c:showSerName val="0"/>
          <c:showPercent val="0"/>
          <c:showBubbleSize val="0"/>
        </c:dLbls>
        <c:marker val="1"/>
        <c:smooth val="0"/>
        <c:axId val="1968647328"/>
        <c:axId val="1968650048"/>
      </c:lineChart>
      <c:lineChart>
        <c:grouping val="standard"/>
        <c:varyColors val="0"/>
        <c:ser>
          <c:idx val="2"/>
          <c:order val="2"/>
          <c:tx>
            <c:strRef>
              <c:f>Sheet1!$E$1</c:f>
              <c:strCache>
                <c:ptCount val="1"/>
                <c:pt idx="0">
                  <c:v>Random Forest</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anchor="ctr" anchorCtr="1"/>
              <a:lstStyle/>
              <a:p>
                <a:pPr>
                  <a:defRPr sz="11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val>
            <c:numRef>
              <c:f>Sheet1!$E$12:$E$15</c:f>
              <c:numCache>
                <c:formatCode>General</c:formatCode>
                <c:ptCount val="4"/>
                <c:pt idx="0">
                  <c:v>17.579999999999998</c:v>
                </c:pt>
                <c:pt idx="1">
                  <c:v>17.09</c:v>
                </c:pt>
                <c:pt idx="2">
                  <c:v>17.059999999999999</c:v>
                </c:pt>
                <c:pt idx="3">
                  <c:v>17.329999999999998</c:v>
                </c:pt>
              </c:numCache>
            </c:numRef>
          </c:val>
          <c:smooth val="0"/>
        </c:ser>
        <c:dLbls>
          <c:showLegendKey val="0"/>
          <c:showVal val="1"/>
          <c:showCatName val="0"/>
          <c:showSerName val="0"/>
          <c:showPercent val="0"/>
          <c:showBubbleSize val="0"/>
        </c:dLbls>
        <c:marker val="1"/>
        <c:smooth val="0"/>
        <c:axId val="1968650592"/>
        <c:axId val="1968648960"/>
      </c:lineChart>
      <c:catAx>
        <c:axId val="196864732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00" b="0" i="0" u="none" strike="noStrike" kern="1200" baseline="0">
                <a:solidFill>
                  <a:schemeClr val="lt1">
                    <a:lumMod val="85000"/>
                  </a:schemeClr>
                </a:solidFill>
                <a:latin typeface="+mn-lt"/>
                <a:ea typeface="+mn-ea"/>
                <a:cs typeface="+mn-cs"/>
              </a:defRPr>
            </a:pPr>
            <a:endParaRPr lang="en-US"/>
          </a:p>
        </c:txPr>
        <c:crossAx val="1968650048"/>
        <c:crosses val="autoZero"/>
        <c:auto val="1"/>
        <c:lblAlgn val="ctr"/>
        <c:lblOffset val="100"/>
        <c:noMultiLvlLbl val="0"/>
      </c:catAx>
      <c:valAx>
        <c:axId val="1968650048"/>
        <c:scaling>
          <c:orientation val="minMax"/>
          <c:max val="32"/>
          <c:min val="25"/>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00" b="1" i="0" u="none" strike="noStrike" kern="1200" cap="all" baseline="0">
                    <a:solidFill>
                      <a:schemeClr val="lt1">
                        <a:lumMod val="85000"/>
                      </a:schemeClr>
                    </a:solidFill>
                    <a:latin typeface="+mn-lt"/>
                    <a:ea typeface="+mn-ea"/>
                    <a:cs typeface="+mn-cs"/>
                  </a:defRPr>
                </a:pPr>
                <a:r>
                  <a:rPr lang="en-US" dirty="0"/>
                  <a:t>RMSE </a:t>
                </a:r>
                <a:r>
                  <a:rPr lang="en-US" dirty="0" smtClean="0"/>
                  <a:t>(</a:t>
                </a:r>
                <a:r>
                  <a:rPr lang="en-US" cap="none" dirty="0" smtClean="0"/>
                  <a:t>Lasso,</a:t>
                </a:r>
                <a:r>
                  <a:rPr lang="en-US" dirty="0" smtClean="0"/>
                  <a:t>  </a:t>
                </a:r>
                <a:r>
                  <a:rPr lang="en-US" dirty="0"/>
                  <a:t>SGB)</a:t>
                </a:r>
              </a:p>
            </c:rich>
          </c:tx>
          <c:layout/>
          <c:overlay val="0"/>
          <c:spPr>
            <a:noFill/>
            <a:ln>
              <a:noFill/>
            </a:ln>
            <a:effectLst/>
          </c:spPr>
          <c:txPr>
            <a:bodyPr rot="-5400000" spcFirstLastPara="1" vertOverflow="ellipsis" vert="horz" wrap="square" anchor="ctr" anchorCtr="1"/>
            <a:lstStyle/>
            <a:p>
              <a:pPr>
                <a:defRPr sz="11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lt1">
                    <a:lumMod val="85000"/>
                  </a:schemeClr>
                </a:solidFill>
                <a:latin typeface="+mn-lt"/>
                <a:ea typeface="+mn-ea"/>
                <a:cs typeface="+mn-cs"/>
              </a:defRPr>
            </a:pPr>
            <a:endParaRPr lang="en-US"/>
          </a:p>
        </c:txPr>
        <c:crossAx val="1968647328"/>
        <c:crosses val="autoZero"/>
        <c:crossBetween val="between"/>
      </c:valAx>
      <c:valAx>
        <c:axId val="1968648960"/>
        <c:scaling>
          <c:orientation val="minMax"/>
          <c:max val="18"/>
          <c:min val="16"/>
        </c:scaling>
        <c:delete val="0"/>
        <c:axPos val="r"/>
        <c:title>
          <c:tx>
            <c:rich>
              <a:bodyPr rot="-5400000" spcFirstLastPara="1" vertOverflow="ellipsis" vert="horz" wrap="square" anchor="ctr" anchorCtr="1"/>
              <a:lstStyle/>
              <a:p>
                <a:pPr>
                  <a:defRPr sz="1100" b="1" i="0" u="none" strike="noStrike" kern="1200" cap="all" baseline="0">
                    <a:solidFill>
                      <a:schemeClr val="lt1">
                        <a:lumMod val="85000"/>
                      </a:schemeClr>
                    </a:solidFill>
                    <a:latin typeface="+mn-lt"/>
                    <a:ea typeface="+mn-ea"/>
                    <a:cs typeface="+mn-cs"/>
                  </a:defRPr>
                </a:pPr>
                <a:r>
                  <a:rPr lang="en-US" dirty="0"/>
                  <a:t>RMSE </a:t>
                </a:r>
                <a:r>
                  <a:rPr lang="en-US" cap="none" dirty="0" smtClean="0"/>
                  <a:t>(Random Forest)</a:t>
                </a:r>
                <a:endParaRPr lang="en-US" dirty="0"/>
              </a:p>
            </c:rich>
          </c:tx>
          <c:layout/>
          <c:overlay val="0"/>
          <c:spPr>
            <a:noFill/>
            <a:ln>
              <a:noFill/>
            </a:ln>
            <a:effectLst/>
          </c:spPr>
          <c:txPr>
            <a:bodyPr rot="-5400000" spcFirstLastPara="1" vertOverflow="ellipsis" vert="horz" wrap="square" anchor="ctr" anchorCtr="1"/>
            <a:lstStyle/>
            <a:p>
              <a:pPr>
                <a:defRPr sz="11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lt1">
                    <a:lumMod val="85000"/>
                  </a:schemeClr>
                </a:solidFill>
                <a:latin typeface="+mn-lt"/>
                <a:ea typeface="+mn-ea"/>
                <a:cs typeface="+mn-cs"/>
              </a:defRPr>
            </a:pPr>
            <a:endParaRPr lang="en-US"/>
          </a:p>
        </c:txPr>
        <c:crossAx val="1968650592"/>
        <c:crosses val="max"/>
        <c:crossBetween val="between"/>
      </c:valAx>
      <c:catAx>
        <c:axId val="1968650592"/>
        <c:scaling>
          <c:orientation val="minMax"/>
        </c:scaling>
        <c:delete val="1"/>
        <c:axPos val="b"/>
        <c:majorTickMark val="none"/>
        <c:minorTickMark val="none"/>
        <c:tickLblPos val="nextTo"/>
        <c:crossAx val="1968648960"/>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sz="11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701041" y="4415790"/>
            <a:ext cx="5608319" cy="4183380"/>
          </a:xfrm>
          <a:prstGeom prst="rect">
            <a:avLst/>
          </a:prstGeom>
          <a:noFill/>
          <a:ln>
            <a:noFill/>
          </a:ln>
        </p:spPr>
        <p:txBody>
          <a:bodyPr lIns="93162" tIns="93162" rIns="93162" bIns="93162"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38426203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0" name="Shape 60"/>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1222078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2793095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 name="Shape 211"/>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pPr defTabSz="931774">
              <a:defRPr/>
            </a:pPr>
            <a:r>
              <a:rPr lang="en-US" dirty="0"/>
              <a:t>The progress report 1 described the data collection and overall data profile. Here, we discuss briefly the steps we followed to prepare datasets for analysis. We collected data by filtering tweets and SO discussions related to 20 key topics. Instead of using the same keywords (that we came up with), we look at all the hashtags used in the discussions and hence avoid any selection bias. Regular expressions were used to merge all the variations of keyword use (considering big data, Big Data and Big-Data as the same term). Sanitization included manual inspection and removal of irrelevant discussions (tweets/posts which contain hashtags that are not related to data science in any way even though they contain r/Python/Java keywords). Further, out of 1334 unique hashtags in Twitter, the top 70 keywords in terms of their use frequency to ensure capture of popular discussions only. For SO, 309 out of 5285 hashtags were considered were considered based on maximum sparse index of 0.999 in the document term matrix (terms occurring in less than 0.1% occurrences were removed). In this way, the data processing is done to concentrate our analysis on trending data science topics. </a:t>
            </a:r>
          </a:p>
          <a:p>
            <a:endParaRPr dirty="0"/>
          </a:p>
        </p:txBody>
      </p:sp>
    </p:spTree>
    <p:extLst>
      <p:ext uri="{BB962C8B-B14F-4D97-AF65-F5344CB8AC3E}">
        <p14:creationId xmlns:p14="http://schemas.microsoft.com/office/powerpoint/2010/main" val="3645253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dirty="0"/>
          </a:p>
        </p:txBody>
      </p:sp>
    </p:spTree>
    <p:extLst>
      <p:ext uri="{BB962C8B-B14F-4D97-AF65-F5344CB8AC3E}">
        <p14:creationId xmlns:p14="http://schemas.microsoft.com/office/powerpoint/2010/main" val="3241265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dirty="0"/>
          </a:p>
        </p:txBody>
      </p:sp>
    </p:spTree>
    <p:extLst>
      <p:ext uri="{BB962C8B-B14F-4D97-AF65-F5344CB8AC3E}">
        <p14:creationId xmlns:p14="http://schemas.microsoft.com/office/powerpoint/2010/main" val="1686651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dirty="0"/>
          </a:p>
        </p:txBody>
      </p:sp>
    </p:spTree>
    <p:extLst>
      <p:ext uri="{BB962C8B-B14F-4D97-AF65-F5344CB8AC3E}">
        <p14:creationId xmlns:p14="http://schemas.microsoft.com/office/powerpoint/2010/main" val="1524528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8" name="Shape 138"/>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1813481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8" name="Shape 138"/>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2769839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0" name="Shape 300"/>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2383834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590069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8" name="Shape 138"/>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2275732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1072566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 name="Shape 211"/>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2767159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 name="Shape 211"/>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27544966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 name="Shape 211"/>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680299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 name="Shape 211"/>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2759662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3590323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6" name="Shape 266"/>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22702473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9" name="Shape 119"/>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2633045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7" name="Shape 307"/>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15989338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 name="Shape 81"/>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36254457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4226686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3262022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8" name="Shape 138"/>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3575843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8" name="Shape 138"/>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17849589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8" name="Shape 138"/>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1663757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2" name="Shape 112"/>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2351337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875916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2" name="Shape 112"/>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r>
              <a:rPr lang="en-US" dirty="0"/>
              <a:t>### Why the project</a:t>
            </a:r>
            <a:endParaRPr dirty="0"/>
          </a:p>
        </p:txBody>
      </p:sp>
    </p:spTree>
    <p:extLst>
      <p:ext uri="{BB962C8B-B14F-4D97-AF65-F5344CB8AC3E}">
        <p14:creationId xmlns:p14="http://schemas.microsoft.com/office/powerpoint/2010/main" val="1953062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3692507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6" name="Shape 266"/>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1115644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6" name="Shape 266"/>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Tree>
    <p:extLst>
      <p:ext uri="{BB962C8B-B14F-4D97-AF65-F5344CB8AC3E}">
        <p14:creationId xmlns:p14="http://schemas.microsoft.com/office/powerpoint/2010/main" val="866820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1700184" y="1360350"/>
            <a:ext cx="5807399" cy="1546500"/>
          </a:xfrm>
          <a:prstGeom prst="rect">
            <a:avLst/>
          </a:prstGeom>
        </p:spPr>
        <p:txBody>
          <a:bodyPr lIns="91425" tIns="91425" rIns="91425" bIns="91425" anchor="t" anchorCtr="0"/>
          <a:lstStyle>
            <a:lvl1pPr>
              <a:spcBef>
                <a:spcPts val="0"/>
              </a:spcBef>
              <a:buClr>
                <a:srgbClr val="0091EA"/>
              </a:buClr>
              <a:buSzPct val="100000"/>
              <a:defRPr sz="6000" b="1">
                <a:solidFill>
                  <a:srgbClr val="0091EA"/>
                </a:solidFill>
              </a:defRPr>
            </a:lvl1pPr>
            <a:lvl2pPr>
              <a:spcBef>
                <a:spcPts val="0"/>
              </a:spcBef>
              <a:buClr>
                <a:srgbClr val="0091EA"/>
              </a:buClr>
              <a:buSzPct val="100000"/>
              <a:defRPr sz="6000" b="1">
                <a:solidFill>
                  <a:srgbClr val="0091EA"/>
                </a:solidFill>
              </a:defRPr>
            </a:lvl2pPr>
            <a:lvl3pPr>
              <a:spcBef>
                <a:spcPts val="0"/>
              </a:spcBef>
              <a:buClr>
                <a:srgbClr val="0091EA"/>
              </a:buClr>
              <a:buSzPct val="100000"/>
              <a:defRPr sz="6000" b="1">
                <a:solidFill>
                  <a:srgbClr val="0091EA"/>
                </a:solidFill>
              </a:defRPr>
            </a:lvl3pPr>
            <a:lvl4pPr>
              <a:spcBef>
                <a:spcPts val="0"/>
              </a:spcBef>
              <a:buClr>
                <a:srgbClr val="0091EA"/>
              </a:buClr>
              <a:buSzPct val="100000"/>
              <a:defRPr sz="6000" b="1">
                <a:solidFill>
                  <a:srgbClr val="0091EA"/>
                </a:solidFill>
              </a:defRPr>
            </a:lvl4pPr>
            <a:lvl5pPr>
              <a:spcBef>
                <a:spcPts val="0"/>
              </a:spcBef>
              <a:buClr>
                <a:srgbClr val="0091EA"/>
              </a:buClr>
              <a:buSzPct val="100000"/>
              <a:defRPr sz="6000" b="1">
                <a:solidFill>
                  <a:srgbClr val="0091EA"/>
                </a:solidFill>
              </a:defRPr>
            </a:lvl5pPr>
            <a:lvl6pPr>
              <a:spcBef>
                <a:spcPts val="0"/>
              </a:spcBef>
              <a:buClr>
                <a:srgbClr val="0091EA"/>
              </a:buClr>
              <a:buSzPct val="100000"/>
              <a:defRPr sz="6000" b="1">
                <a:solidFill>
                  <a:srgbClr val="0091EA"/>
                </a:solidFill>
              </a:defRPr>
            </a:lvl6pPr>
            <a:lvl7pPr>
              <a:spcBef>
                <a:spcPts val="0"/>
              </a:spcBef>
              <a:buClr>
                <a:srgbClr val="0091EA"/>
              </a:buClr>
              <a:buSzPct val="100000"/>
              <a:defRPr sz="6000" b="1">
                <a:solidFill>
                  <a:srgbClr val="0091EA"/>
                </a:solidFill>
              </a:defRPr>
            </a:lvl7pPr>
            <a:lvl8pPr>
              <a:spcBef>
                <a:spcPts val="0"/>
              </a:spcBef>
              <a:buClr>
                <a:srgbClr val="0091EA"/>
              </a:buClr>
              <a:buSzPct val="100000"/>
              <a:defRPr sz="6000" b="1">
                <a:solidFill>
                  <a:srgbClr val="0091EA"/>
                </a:solidFill>
              </a:defRPr>
            </a:lvl8pPr>
            <a:lvl9pPr>
              <a:spcBef>
                <a:spcPts val="0"/>
              </a:spcBef>
              <a:buClr>
                <a:srgbClr val="0091EA"/>
              </a:buClr>
              <a:buSzPct val="100000"/>
              <a:defRPr sz="6000" b="1">
                <a:solidFill>
                  <a:srgbClr val="0091EA"/>
                </a:solidFill>
              </a:defRPr>
            </a:lvl9pPr>
          </a:lstStyle>
          <a:p>
            <a:endParaRPr/>
          </a:p>
        </p:txBody>
      </p:sp>
      <p:sp>
        <p:nvSpPr>
          <p:cNvPr id="9" name="Shape 9"/>
          <p:cNvSpPr/>
          <p:nvPr/>
        </p:nvSpPr>
        <p:spPr>
          <a:xfrm>
            <a:off x="6897625" y="6199950"/>
            <a:ext cx="126900" cy="126900"/>
          </a:xfrm>
          <a:prstGeom prst="ellipse">
            <a:avLst/>
          </a:prstGeom>
          <a:solidFill>
            <a:srgbClr val="0091EA"/>
          </a:solidFill>
          <a:ln>
            <a:noFill/>
          </a:ln>
        </p:spPr>
        <p:txBody>
          <a:bodyPr lIns="91425" tIns="91425" rIns="91425" bIns="91425" anchor="ctr" anchorCtr="0">
            <a:noAutofit/>
          </a:bodyPr>
          <a:lstStyle/>
          <a:p>
            <a:pPr>
              <a:spcBef>
                <a:spcPts val="0"/>
              </a:spcBef>
              <a:buNone/>
            </a:pPr>
            <a:endParaRPr/>
          </a:p>
        </p:txBody>
      </p:sp>
      <p:sp>
        <p:nvSpPr>
          <p:cNvPr id="10" name="Shape 10"/>
          <p:cNvSpPr/>
          <p:nvPr/>
        </p:nvSpPr>
        <p:spPr>
          <a:xfrm>
            <a:off x="7454375" y="5638800"/>
            <a:ext cx="126900" cy="126900"/>
          </a:xfrm>
          <a:prstGeom prst="ellipse">
            <a:avLst/>
          </a:prstGeom>
          <a:solidFill>
            <a:srgbClr val="0091EA"/>
          </a:solidFill>
          <a:ln>
            <a:noFill/>
          </a:ln>
        </p:spPr>
        <p:txBody>
          <a:bodyPr lIns="91425" tIns="91425" rIns="91425" bIns="91425" anchor="ctr" anchorCtr="0">
            <a:noAutofit/>
          </a:bodyPr>
          <a:lstStyle/>
          <a:p>
            <a:pPr>
              <a:spcBef>
                <a:spcPts val="0"/>
              </a:spcBef>
              <a:buNone/>
            </a:pPr>
            <a:endParaRPr/>
          </a:p>
        </p:txBody>
      </p:sp>
      <p:sp>
        <p:nvSpPr>
          <p:cNvPr id="11" name="Shape 11"/>
          <p:cNvSpPr/>
          <p:nvPr/>
        </p:nvSpPr>
        <p:spPr>
          <a:xfrm>
            <a:off x="8827727" y="4597553"/>
            <a:ext cx="75899" cy="75899"/>
          </a:xfrm>
          <a:prstGeom prst="ellipse">
            <a:avLst/>
          </a:prstGeom>
          <a:solidFill>
            <a:srgbClr val="0091EA"/>
          </a:solidFill>
          <a:ln>
            <a:noFill/>
          </a:ln>
        </p:spPr>
        <p:txBody>
          <a:bodyPr lIns="91425" tIns="91425" rIns="91425" bIns="91425" anchor="ctr" anchorCtr="0">
            <a:noAutofit/>
          </a:bodyPr>
          <a:lstStyle/>
          <a:p>
            <a:pPr>
              <a:spcBef>
                <a:spcPts val="0"/>
              </a:spcBef>
              <a:buNone/>
            </a:pPr>
            <a:endParaRPr/>
          </a:p>
        </p:txBody>
      </p:sp>
      <p:sp>
        <p:nvSpPr>
          <p:cNvPr id="12" name="Shape 12"/>
          <p:cNvSpPr/>
          <p:nvPr/>
        </p:nvSpPr>
        <p:spPr>
          <a:xfrm>
            <a:off x="8677050" y="6577875"/>
            <a:ext cx="126900" cy="126900"/>
          </a:xfrm>
          <a:prstGeom prst="ellipse">
            <a:avLst/>
          </a:prstGeom>
          <a:solidFill>
            <a:srgbClr val="0091EA"/>
          </a:solidFill>
          <a:ln>
            <a:noFill/>
          </a:ln>
        </p:spPr>
        <p:txBody>
          <a:bodyPr lIns="91425" tIns="91425" rIns="91425" bIns="91425" anchor="ctr" anchorCtr="0">
            <a:noAutofit/>
          </a:bodyPr>
          <a:lstStyle/>
          <a:p>
            <a:pPr>
              <a:spcBef>
                <a:spcPts val="0"/>
              </a:spcBef>
              <a:buNone/>
            </a:pPr>
            <a:endParaRPr/>
          </a:p>
        </p:txBody>
      </p:sp>
      <p:sp>
        <p:nvSpPr>
          <p:cNvPr id="13" name="Shape 13"/>
          <p:cNvSpPr/>
          <p:nvPr/>
        </p:nvSpPr>
        <p:spPr>
          <a:xfrm>
            <a:off x="2972225" y="633400"/>
            <a:ext cx="126900" cy="126900"/>
          </a:xfrm>
          <a:prstGeom prst="ellipse">
            <a:avLst/>
          </a:prstGeom>
          <a:solidFill>
            <a:srgbClr val="0091EA"/>
          </a:solidFill>
          <a:ln>
            <a:noFill/>
          </a:ln>
        </p:spPr>
        <p:txBody>
          <a:bodyPr lIns="91425" tIns="91425" rIns="91425" bIns="91425" anchor="ctr" anchorCtr="0">
            <a:noAutofit/>
          </a:bodyPr>
          <a:lstStyle/>
          <a:p>
            <a:pPr>
              <a:spcBef>
                <a:spcPts val="0"/>
              </a:spcBef>
              <a:buNone/>
            </a:pPr>
            <a:endParaRPr/>
          </a:p>
        </p:txBody>
      </p:sp>
      <p:sp>
        <p:nvSpPr>
          <p:cNvPr id="14" name="Shape 14"/>
          <p:cNvSpPr/>
          <p:nvPr/>
        </p:nvSpPr>
        <p:spPr>
          <a:xfrm>
            <a:off x="579634" y="3373478"/>
            <a:ext cx="126900" cy="126900"/>
          </a:xfrm>
          <a:prstGeom prst="ellipse">
            <a:avLst/>
          </a:prstGeom>
          <a:solidFill>
            <a:srgbClr val="0091EA"/>
          </a:solidFill>
          <a:ln>
            <a:noFill/>
          </a:ln>
        </p:spPr>
        <p:txBody>
          <a:bodyPr lIns="91425" tIns="91425" rIns="91425" bIns="91425" anchor="ctr" anchorCtr="0">
            <a:noAutofit/>
          </a:bodyPr>
          <a:lstStyle/>
          <a:p>
            <a:pPr>
              <a:spcBef>
                <a:spcPts val="0"/>
              </a:spcBef>
              <a:buNone/>
            </a:pPr>
            <a:endParaRPr/>
          </a:p>
        </p:txBody>
      </p:sp>
      <p:sp>
        <p:nvSpPr>
          <p:cNvPr id="15" name="Shape 15"/>
          <p:cNvSpPr/>
          <p:nvPr/>
        </p:nvSpPr>
        <p:spPr>
          <a:xfrm>
            <a:off x="311843" y="791518"/>
            <a:ext cx="126900" cy="126900"/>
          </a:xfrm>
          <a:prstGeom prst="ellipse">
            <a:avLst/>
          </a:prstGeom>
          <a:solidFill>
            <a:srgbClr val="0091EA"/>
          </a:solidFill>
          <a:ln>
            <a:noFill/>
          </a:ln>
        </p:spPr>
        <p:txBody>
          <a:bodyPr lIns="91425" tIns="91425" rIns="91425" bIns="91425" anchor="ctr" anchorCtr="0">
            <a:noAutofit/>
          </a:bodyPr>
          <a:lstStyle/>
          <a:p>
            <a:pPr>
              <a:spcBef>
                <a:spcPts val="0"/>
              </a:spcBef>
              <a:buNone/>
            </a:pPr>
            <a:endParaRPr/>
          </a:p>
        </p:txBody>
      </p:sp>
      <p:sp>
        <p:nvSpPr>
          <p:cNvPr id="16" name="Shape 16"/>
          <p:cNvSpPr/>
          <p:nvPr/>
        </p:nvSpPr>
        <p:spPr>
          <a:xfrm>
            <a:off x="626321" y="1339871"/>
            <a:ext cx="253800" cy="253800"/>
          </a:xfrm>
          <a:prstGeom prst="ellipse">
            <a:avLst/>
          </a:prstGeom>
          <a:noFill/>
          <a:ln w="19050" cap="flat"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7" name="Shape 17"/>
          <p:cNvSpPr/>
          <p:nvPr/>
        </p:nvSpPr>
        <p:spPr>
          <a:xfrm>
            <a:off x="8104500" y="4963100"/>
            <a:ext cx="190200" cy="190500"/>
          </a:xfrm>
          <a:prstGeom prst="ellipse">
            <a:avLst/>
          </a:prstGeom>
          <a:noFill/>
          <a:ln w="19050" cap="flat"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 name="Shape 18"/>
          <p:cNvSpPr/>
          <p:nvPr/>
        </p:nvSpPr>
        <p:spPr>
          <a:xfrm>
            <a:off x="8803950" y="5654656"/>
            <a:ext cx="190200" cy="190500"/>
          </a:xfrm>
          <a:prstGeom prst="ellipse">
            <a:avLst/>
          </a:prstGeom>
          <a:noFill/>
          <a:ln w="19050" cap="flat"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9" name="Shape 19"/>
          <p:cNvSpPr/>
          <p:nvPr/>
        </p:nvSpPr>
        <p:spPr>
          <a:xfrm>
            <a:off x="196310" y="1990890"/>
            <a:ext cx="75899" cy="75899"/>
          </a:xfrm>
          <a:prstGeom prst="ellipse">
            <a:avLst/>
          </a:prstGeom>
          <a:solidFill>
            <a:srgbClr val="0091EA"/>
          </a:solidFill>
          <a:ln>
            <a:noFill/>
          </a:ln>
        </p:spPr>
        <p:txBody>
          <a:bodyPr lIns="91425" tIns="91425" rIns="91425" bIns="91425" anchor="ctr" anchorCtr="0">
            <a:noAutofit/>
          </a:bodyPr>
          <a:lstStyle/>
          <a:p>
            <a:pPr>
              <a:spcBef>
                <a:spcPts val="0"/>
              </a:spcBef>
              <a:buNone/>
            </a:pPr>
            <a:endParaRPr/>
          </a:p>
        </p:txBody>
      </p:sp>
      <p:sp>
        <p:nvSpPr>
          <p:cNvPr id="20" name="Shape 20"/>
          <p:cNvSpPr/>
          <p:nvPr/>
        </p:nvSpPr>
        <p:spPr>
          <a:xfrm>
            <a:off x="1738050" y="271321"/>
            <a:ext cx="253800" cy="253800"/>
          </a:xfrm>
          <a:prstGeom prst="ellipse">
            <a:avLst/>
          </a:prstGeom>
          <a:noFill/>
          <a:ln w="19050" cap="flat"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 name="Shape 21"/>
          <p:cNvSpPr/>
          <p:nvPr/>
        </p:nvSpPr>
        <p:spPr>
          <a:xfrm>
            <a:off x="771658" y="2504485"/>
            <a:ext cx="75899" cy="75899"/>
          </a:xfrm>
          <a:prstGeom prst="ellipse">
            <a:avLst/>
          </a:prstGeom>
          <a:solidFill>
            <a:srgbClr val="0091EA"/>
          </a:solidFill>
          <a:ln>
            <a:noFill/>
          </a:ln>
        </p:spPr>
        <p:txBody>
          <a:bodyPr lIns="91425" tIns="91425" rIns="91425" bIns="91425" anchor="ctr" anchorCtr="0">
            <a:noAutofit/>
          </a:bodyPr>
          <a:lstStyle/>
          <a:p>
            <a:pPr>
              <a:spcBef>
                <a:spcPts val="0"/>
              </a:spcBef>
              <a:buNone/>
            </a:pPr>
            <a:endParaRPr/>
          </a:p>
        </p:txBody>
      </p:sp>
      <p:sp>
        <p:nvSpPr>
          <p:cNvPr id="22" name="Shape 22"/>
          <p:cNvSpPr/>
          <p:nvPr/>
        </p:nvSpPr>
        <p:spPr>
          <a:xfrm>
            <a:off x="4271583" y="474825"/>
            <a:ext cx="75899" cy="75899"/>
          </a:xfrm>
          <a:prstGeom prst="ellipse">
            <a:avLst/>
          </a:prstGeom>
          <a:solidFill>
            <a:srgbClr val="0091EA"/>
          </a:solidFill>
          <a:ln>
            <a:noFill/>
          </a:ln>
        </p:spPr>
        <p:txBody>
          <a:bodyPr lIns="91425" tIns="91425" rIns="91425" bIns="91425" anchor="ctr" anchorCtr="0">
            <a:noAutofit/>
          </a:bodyPr>
          <a:lstStyle/>
          <a:p>
            <a:pPr>
              <a:spcBef>
                <a:spcPts val="0"/>
              </a:spcBef>
              <a:buNone/>
            </a:pPr>
            <a:endParaRPr/>
          </a:p>
        </p:txBody>
      </p:sp>
      <p:sp>
        <p:nvSpPr>
          <p:cNvPr id="23" name="Shape 23"/>
          <p:cNvSpPr/>
          <p:nvPr/>
        </p:nvSpPr>
        <p:spPr>
          <a:xfrm>
            <a:off x="7729213" y="6127437"/>
            <a:ext cx="253800" cy="254100"/>
          </a:xfrm>
          <a:prstGeom prst="ellipse">
            <a:avLst/>
          </a:prstGeom>
          <a:noFill/>
          <a:ln w="19050" cap="flat"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Shape 25"/>
          <p:cNvSpPr txBox="1">
            <a:spLocks noGrp="1"/>
          </p:cNvSpPr>
          <p:nvPr>
            <p:ph type="ctrTitle"/>
          </p:nvPr>
        </p:nvSpPr>
        <p:spPr>
          <a:xfrm>
            <a:off x="1546025" y="2034925"/>
            <a:ext cx="5832600" cy="1546500"/>
          </a:xfrm>
          <a:prstGeom prst="rect">
            <a:avLst/>
          </a:prstGeom>
        </p:spPr>
        <p:txBody>
          <a:bodyPr lIns="91425" tIns="91425" rIns="91425" bIns="91425" anchor="b" anchorCtr="0"/>
          <a:lstStyle>
            <a:lvl1pPr rtl="0">
              <a:spcBef>
                <a:spcPts val="0"/>
              </a:spcBef>
              <a:buSzPct val="100000"/>
              <a:defRPr sz="4800" b="1"/>
            </a:lvl1pPr>
            <a:lvl2pPr rtl="0">
              <a:spcBef>
                <a:spcPts val="0"/>
              </a:spcBef>
              <a:buSzPct val="100000"/>
              <a:defRPr sz="4800" b="1"/>
            </a:lvl2pPr>
            <a:lvl3pPr rtl="0">
              <a:spcBef>
                <a:spcPts val="0"/>
              </a:spcBef>
              <a:buSzPct val="100000"/>
              <a:defRPr sz="4800" b="1"/>
            </a:lvl3pPr>
            <a:lvl4pPr rtl="0">
              <a:spcBef>
                <a:spcPts val="0"/>
              </a:spcBef>
              <a:buSzPct val="100000"/>
              <a:defRPr sz="4800" b="1"/>
            </a:lvl4pPr>
            <a:lvl5pPr rtl="0">
              <a:spcBef>
                <a:spcPts val="0"/>
              </a:spcBef>
              <a:buSzPct val="100000"/>
              <a:defRPr sz="4800" b="1"/>
            </a:lvl5pPr>
            <a:lvl6pPr rtl="0">
              <a:spcBef>
                <a:spcPts val="0"/>
              </a:spcBef>
              <a:buSzPct val="100000"/>
              <a:defRPr sz="4800" b="1"/>
            </a:lvl6pPr>
            <a:lvl7pPr rtl="0">
              <a:spcBef>
                <a:spcPts val="0"/>
              </a:spcBef>
              <a:buSzPct val="100000"/>
              <a:defRPr sz="4800" b="1"/>
            </a:lvl7pPr>
            <a:lvl8pPr rtl="0">
              <a:spcBef>
                <a:spcPts val="0"/>
              </a:spcBef>
              <a:buSzPct val="100000"/>
              <a:defRPr sz="4800" b="1"/>
            </a:lvl8pPr>
            <a:lvl9pPr rtl="0">
              <a:spcBef>
                <a:spcPts val="0"/>
              </a:spcBef>
              <a:buSzPct val="100000"/>
              <a:defRPr sz="4800" b="1"/>
            </a:lvl9pPr>
          </a:lstStyle>
          <a:p>
            <a:endParaRPr/>
          </a:p>
        </p:txBody>
      </p:sp>
      <p:sp>
        <p:nvSpPr>
          <p:cNvPr id="26" name="Shape 26"/>
          <p:cNvSpPr txBox="1">
            <a:spLocks noGrp="1"/>
          </p:cNvSpPr>
          <p:nvPr>
            <p:ph type="subTitle" idx="1"/>
          </p:nvPr>
        </p:nvSpPr>
        <p:spPr>
          <a:xfrm>
            <a:off x="1546025" y="3710548"/>
            <a:ext cx="5832600" cy="1046400"/>
          </a:xfrm>
          <a:prstGeom prst="rect">
            <a:avLst/>
          </a:prstGeom>
        </p:spPr>
        <p:txBody>
          <a:bodyPr lIns="91425" tIns="91425" rIns="91425" bIns="91425" anchor="t" anchorCtr="0"/>
          <a:lstStyle>
            <a:lvl1pPr rtl="0">
              <a:spcBef>
                <a:spcPts val="0"/>
              </a:spcBef>
              <a:buClr>
                <a:srgbClr val="607D8B"/>
              </a:buClr>
              <a:buNone/>
              <a:defRPr>
                <a:solidFill>
                  <a:srgbClr val="607D8B"/>
                </a:solidFill>
              </a:defRPr>
            </a:lvl1pPr>
            <a:lvl2pPr rtl="0">
              <a:spcBef>
                <a:spcPts val="0"/>
              </a:spcBef>
              <a:buClr>
                <a:srgbClr val="607D8B"/>
              </a:buClr>
              <a:buSzPct val="100000"/>
              <a:buNone/>
              <a:defRPr sz="3000">
                <a:solidFill>
                  <a:srgbClr val="607D8B"/>
                </a:solidFill>
              </a:defRPr>
            </a:lvl2pPr>
            <a:lvl3pPr rtl="0">
              <a:spcBef>
                <a:spcPts val="0"/>
              </a:spcBef>
              <a:buClr>
                <a:srgbClr val="607D8B"/>
              </a:buClr>
              <a:buSzPct val="100000"/>
              <a:buNone/>
              <a:defRPr sz="3000">
                <a:solidFill>
                  <a:srgbClr val="607D8B"/>
                </a:solidFill>
              </a:defRPr>
            </a:lvl3pPr>
            <a:lvl4pPr rtl="0">
              <a:spcBef>
                <a:spcPts val="0"/>
              </a:spcBef>
              <a:buClr>
                <a:srgbClr val="607D8B"/>
              </a:buClr>
              <a:buSzPct val="100000"/>
              <a:buNone/>
              <a:defRPr sz="3000">
                <a:solidFill>
                  <a:srgbClr val="607D8B"/>
                </a:solidFill>
              </a:defRPr>
            </a:lvl4pPr>
            <a:lvl5pPr rtl="0">
              <a:spcBef>
                <a:spcPts val="0"/>
              </a:spcBef>
              <a:buClr>
                <a:srgbClr val="607D8B"/>
              </a:buClr>
              <a:buSzPct val="100000"/>
              <a:buNone/>
              <a:defRPr sz="3000">
                <a:solidFill>
                  <a:srgbClr val="607D8B"/>
                </a:solidFill>
              </a:defRPr>
            </a:lvl5pPr>
            <a:lvl6pPr rtl="0">
              <a:spcBef>
                <a:spcPts val="0"/>
              </a:spcBef>
              <a:buClr>
                <a:srgbClr val="607D8B"/>
              </a:buClr>
              <a:buSzPct val="100000"/>
              <a:buNone/>
              <a:defRPr sz="3000">
                <a:solidFill>
                  <a:srgbClr val="607D8B"/>
                </a:solidFill>
              </a:defRPr>
            </a:lvl6pPr>
            <a:lvl7pPr rtl="0">
              <a:spcBef>
                <a:spcPts val="0"/>
              </a:spcBef>
              <a:buClr>
                <a:srgbClr val="607D8B"/>
              </a:buClr>
              <a:buSzPct val="100000"/>
              <a:buNone/>
              <a:defRPr sz="3000">
                <a:solidFill>
                  <a:srgbClr val="607D8B"/>
                </a:solidFill>
              </a:defRPr>
            </a:lvl7pPr>
            <a:lvl8pPr rtl="0">
              <a:spcBef>
                <a:spcPts val="0"/>
              </a:spcBef>
              <a:buClr>
                <a:srgbClr val="607D8B"/>
              </a:buClr>
              <a:buSzPct val="100000"/>
              <a:buNone/>
              <a:defRPr sz="3000">
                <a:solidFill>
                  <a:srgbClr val="607D8B"/>
                </a:solidFill>
              </a:defRPr>
            </a:lvl8pPr>
            <a:lvl9pPr rtl="0">
              <a:spcBef>
                <a:spcPts val="0"/>
              </a:spcBef>
              <a:buClr>
                <a:srgbClr val="607D8B"/>
              </a:buClr>
              <a:buSzPct val="100000"/>
              <a:buNone/>
              <a:defRPr sz="3000">
                <a:solidFill>
                  <a:srgbClr val="607D8B"/>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spTree>
      <p:nvGrpSpPr>
        <p:cNvPr id="1" name="Shape 27"/>
        <p:cNvGrpSpPr/>
        <p:nvPr/>
      </p:nvGrpSpPr>
      <p:grpSpPr>
        <a:xfrm>
          <a:off x="0" y="0"/>
          <a:ext cx="0" cy="0"/>
          <a:chOff x="0" y="0"/>
          <a:chExt cx="0" cy="0"/>
        </a:xfrm>
      </p:grpSpPr>
      <p:pic>
        <p:nvPicPr>
          <p:cNvPr id="28" name="Shape 28"/>
          <p:cNvPicPr preferRelativeResize="0"/>
          <p:nvPr/>
        </p:nvPicPr>
        <p:blipFill>
          <a:blip r:embed="rId2">
            <a:alphaModFix/>
          </a:blip>
          <a:stretch>
            <a:fillRect/>
          </a:stretch>
        </p:blipFill>
        <p:spPr>
          <a:xfrm rot="10800000" flipH="1">
            <a:off x="5945" y="0"/>
            <a:ext cx="9132108" cy="6857999"/>
          </a:xfrm>
          <a:prstGeom prst="rect">
            <a:avLst/>
          </a:prstGeom>
          <a:noFill/>
          <a:ln>
            <a:noFill/>
          </a:ln>
        </p:spPr>
      </p:pic>
      <p:sp>
        <p:nvSpPr>
          <p:cNvPr id="29" name="Shape 29"/>
          <p:cNvSpPr txBox="1">
            <a:spLocks noGrp="1"/>
          </p:cNvSpPr>
          <p:nvPr>
            <p:ph type="body" idx="1"/>
          </p:nvPr>
        </p:nvSpPr>
        <p:spPr>
          <a:xfrm>
            <a:off x="1215300" y="2501400"/>
            <a:ext cx="6713399" cy="1093199"/>
          </a:xfrm>
          <a:prstGeom prst="rect">
            <a:avLst/>
          </a:prstGeom>
        </p:spPr>
        <p:txBody>
          <a:bodyPr lIns="91425" tIns="91425" rIns="91425" bIns="91425" anchor="t" anchorCtr="0"/>
          <a:lstStyle>
            <a:lvl1pPr algn="ctr" rtl="0">
              <a:spcBef>
                <a:spcPts val="0"/>
              </a:spcBef>
              <a:buClr>
                <a:srgbClr val="263238"/>
              </a:buClr>
              <a:buSzPct val="100000"/>
              <a:defRPr sz="3600" i="1"/>
            </a:lvl1pPr>
            <a:lvl2pPr algn="ctr" rtl="0">
              <a:spcBef>
                <a:spcPts val="0"/>
              </a:spcBef>
              <a:buClr>
                <a:srgbClr val="263238"/>
              </a:buClr>
              <a:buSzPct val="100000"/>
              <a:defRPr sz="3600" i="1"/>
            </a:lvl2pPr>
            <a:lvl3pPr algn="ctr" rtl="0">
              <a:spcBef>
                <a:spcPts val="0"/>
              </a:spcBef>
              <a:buClr>
                <a:srgbClr val="263238"/>
              </a:buClr>
              <a:buSzPct val="100000"/>
              <a:defRPr sz="3600" i="1"/>
            </a:lvl3pPr>
            <a:lvl4pPr algn="ctr" rtl="0">
              <a:spcBef>
                <a:spcPts val="0"/>
              </a:spcBef>
              <a:buClr>
                <a:srgbClr val="263238"/>
              </a:buClr>
              <a:buSzPct val="100000"/>
              <a:defRPr sz="3600" i="1"/>
            </a:lvl4pPr>
            <a:lvl5pPr algn="ctr" rtl="0">
              <a:spcBef>
                <a:spcPts val="0"/>
              </a:spcBef>
              <a:buClr>
                <a:srgbClr val="263238"/>
              </a:buClr>
              <a:buSzPct val="100000"/>
              <a:defRPr sz="3600" i="1"/>
            </a:lvl5pPr>
            <a:lvl6pPr algn="ctr" rtl="0">
              <a:spcBef>
                <a:spcPts val="0"/>
              </a:spcBef>
              <a:buClr>
                <a:srgbClr val="263238"/>
              </a:buClr>
              <a:buSzPct val="100000"/>
              <a:defRPr sz="3600" i="1"/>
            </a:lvl6pPr>
            <a:lvl7pPr algn="ctr" rtl="0">
              <a:spcBef>
                <a:spcPts val="0"/>
              </a:spcBef>
              <a:buClr>
                <a:srgbClr val="263238"/>
              </a:buClr>
              <a:buSzPct val="100000"/>
              <a:defRPr sz="3600" i="1"/>
            </a:lvl7pPr>
            <a:lvl8pPr algn="ctr" rtl="0">
              <a:spcBef>
                <a:spcPts val="0"/>
              </a:spcBef>
              <a:buClr>
                <a:srgbClr val="263238"/>
              </a:buClr>
              <a:buSzPct val="100000"/>
              <a:defRPr sz="3600" i="1"/>
            </a:lvl8pPr>
            <a:lvl9pPr algn="ctr">
              <a:spcBef>
                <a:spcPts val="0"/>
              </a:spcBef>
              <a:buClr>
                <a:srgbClr val="263238"/>
              </a:buClr>
              <a:buSzPct val="100000"/>
              <a:defRPr sz="3600" i="1"/>
            </a:lvl9pPr>
          </a:lstStyle>
          <a:p>
            <a:endParaRPr/>
          </a:p>
        </p:txBody>
      </p:sp>
      <p:grpSp>
        <p:nvGrpSpPr>
          <p:cNvPr id="30" name="Shape 30"/>
          <p:cNvGrpSpPr/>
          <p:nvPr/>
        </p:nvGrpSpPr>
        <p:grpSpPr>
          <a:xfrm>
            <a:off x="3593400" y="1074284"/>
            <a:ext cx="1957200" cy="1093199"/>
            <a:chOff x="3593400" y="1760084"/>
            <a:chExt cx="1957200" cy="1093199"/>
          </a:xfrm>
        </p:grpSpPr>
        <p:sp>
          <p:nvSpPr>
            <p:cNvPr id="31" name="Shape 31"/>
            <p:cNvSpPr txBox="1"/>
            <p:nvPr/>
          </p:nvSpPr>
          <p:spPr>
            <a:xfrm>
              <a:off x="3593400" y="1872096"/>
              <a:ext cx="1957200" cy="871499"/>
            </a:xfrm>
            <a:prstGeom prst="rect">
              <a:avLst/>
            </a:prstGeom>
            <a:noFill/>
            <a:ln>
              <a:noFill/>
            </a:ln>
          </p:spPr>
          <p:txBody>
            <a:bodyPr lIns="91425" tIns="91425" rIns="91425" bIns="91425" anchor="t" anchorCtr="0">
              <a:noAutofit/>
            </a:bodyPr>
            <a:lstStyle/>
            <a:p>
              <a:pPr algn="ctr">
                <a:spcBef>
                  <a:spcPts val="0"/>
                </a:spcBef>
                <a:buNone/>
              </a:pPr>
              <a:r>
                <a:rPr lang="en" sz="6000" b="1">
                  <a:solidFill>
                    <a:srgbClr val="0091EA"/>
                  </a:solidFill>
                  <a:latin typeface="Source Sans Pro"/>
                  <a:ea typeface="Source Sans Pro"/>
                  <a:cs typeface="Source Sans Pro"/>
                  <a:sym typeface="Source Sans Pro"/>
                </a:rPr>
                <a:t>“</a:t>
              </a:r>
            </a:p>
          </p:txBody>
        </p:sp>
        <p:sp>
          <p:nvSpPr>
            <p:cNvPr id="32" name="Shape 32"/>
            <p:cNvSpPr/>
            <p:nvPr/>
          </p:nvSpPr>
          <p:spPr>
            <a:xfrm>
              <a:off x="4025400" y="1760084"/>
              <a:ext cx="1093199" cy="1093199"/>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3" name="Shape 33"/>
            <p:cNvSpPr/>
            <p:nvPr/>
          </p:nvSpPr>
          <p:spPr>
            <a:xfrm>
              <a:off x="4190700" y="1925384"/>
              <a:ext cx="762600" cy="762600"/>
            </a:xfrm>
            <a:prstGeom prst="ellipse">
              <a:avLst/>
            </a:prstGeom>
            <a:noFill/>
            <a:ln w="19050" cap="flat" cmpd="sng">
              <a:solidFill>
                <a:srgbClr val="CFD8DC"/>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cxnSp>
        <p:nvCxnSpPr>
          <p:cNvPr id="34" name="Shape 34"/>
          <p:cNvCxnSpPr>
            <a:endCxn id="32" idx="1"/>
          </p:cNvCxnSpPr>
          <p:nvPr/>
        </p:nvCxnSpPr>
        <p:spPr>
          <a:xfrm>
            <a:off x="3742095" y="871980"/>
            <a:ext cx="443400" cy="362400"/>
          </a:xfrm>
          <a:prstGeom prst="straightConnector1">
            <a:avLst/>
          </a:prstGeom>
          <a:noFill/>
          <a:ln w="9525" cap="flat" cmpd="sng">
            <a:solidFill>
              <a:srgbClr val="CFD8DC"/>
            </a:solidFill>
            <a:prstDash val="solid"/>
            <a:round/>
            <a:headEnd type="none" w="lg" len="lg"/>
            <a:tailEnd type="none" w="lg" len="lg"/>
          </a:ln>
        </p:spPr>
      </p:cxnSp>
      <p:cxnSp>
        <p:nvCxnSpPr>
          <p:cNvPr id="35" name="Shape 35"/>
          <p:cNvCxnSpPr/>
          <p:nvPr/>
        </p:nvCxnSpPr>
        <p:spPr>
          <a:xfrm rot="10800000">
            <a:off x="4114799" y="269684"/>
            <a:ext cx="457200" cy="8046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flipH="1">
            <a:off x="4749075" y="753124"/>
            <a:ext cx="95100" cy="348900"/>
          </a:xfrm>
          <a:prstGeom prst="straightConnector1">
            <a:avLst/>
          </a:prstGeom>
          <a:noFill/>
          <a:ln w="9525" cap="flat" cmpd="sng">
            <a:solidFill>
              <a:srgbClr val="CFD8DC"/>
            </a:solidFill>
            <a:prstDash val="solid"/>
            <a:round/>
            <a:headEnd type="none" w="lg" len="lg"/>
            <a:tailEnd type="none" w="lg" len="lg"/>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786150" y="410826"/>
            <a:ext cx="7571700" cy="936899"/>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9" name="Shape 39"/>
          <p:cNvSpPr txBox="1">
            <a:spLocks noGrp="1"/>
          </p:cNvSpPr>
          <p:nvPr>
            <p:ph type="body" idx="1"/>
          </p:nvPr>
        </p:nvSpPr>
        <p:spPr>
          <a:xfrm>
            <a:off x="786150" y="1682266"/>
            <a:ext cx="7571700" cy="47648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786150" y="410826"/>
            <a:ext cx="7571700" cy="936899"/>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42" name="Shape 42"/>
          <p:cNvSpPr txBox="1">
            <a:spLocks noGrp="1"/>
          </p:cNvSpPr>
          <p:nvPr>
            <p:ph type="body" idx="1"/>
          </p:nvPr>
        </p:nvSpPr>
        <p:spPr>
          <a:xfrm>
            <a:off x="786137" y="1600200"/>
            <a:ext cx="3675300" cy="4967700"/>
          </a:xfrm>
          <a:prstGeom prst="rect">
            <a:avLst/>
          </a:prstGeom>
        </p:spPr>
        <p:txBody>
          <a:bodyPr lIns="91425" tIns="91425" rIns="91425" bIns="91425" anchor="t" anchorCtr="0"/>
          <a:lstStyle>
            <a:lvl1pPr>
              <a:spcBef>
                <a:spcPts val="0"/>
              </a:spcBef>
              <a:buSzPct val="100000"/>
              <a:defRPr sz="2600"/>
            </a:lvl1pPr>
            <a:lvl2pPr>
              <a:spcBef>
                <a:spcPts val="0"/>
              </a:spcBef>
              <a:buSzPct val="100000"/>
              <a:defRPr sz="2600"/>
            </a:lvl2pPr>
            <a:lvl3pPr>
              <a:spcBef>
                <a:spcPts val="0"/>
              </a:spcBef>
              <a:buSzPct val="100000"/>
              <a:defRPr sz="2600"/>
            </a:lvl3pPr>
            <a:lvl4pPr>
              <a:spcBef>
                <a:spcPts val="0"/>
              </a:spcBef>
              <a:buSzPct val="100000"/>
              <a:defRPr sz="2600"/>
            </a:lvl4pPr>
            <a:lvl5pPr>
              <a:spcBef>
                <a:spcPts val="0"/>
              </a:spcBef>
              <a:buSzPct val="100000"/>
              <a:defRPr sz="2600"/>
            </a:lvl5pPr>
            <a:lvl6pPr>
              <a:spcBef>
                <a:spcPts val="0"/>
              </a:spcBef>
              <a:buSzPct val="100000"/>
              <a:defRPr sz="2600"/>
            </a:lvl6pPr>
            <a:lvl7pPr>
              <a:spcBef>
                <a:spcPts val="0"/>
              </a:spcBef>
              <a:buSzPct val="100000"/>
              <a:defRPr sz="2600"/>
            </a:lvl7pPr>
            <a:lvl8pPr>
              <a:spcBef>
                <a:spcPts val="0"/>
              </a:spcBef>
              <a:buSzPct val="100000"/>
              <a:defRPr sz="2600"/>
            </a:lvl8pPr>
            <a:lvl9pPr>
              <a:spcBef>
                <a:spcPts val="0"/>
              </a:spcBef>
              <a:buSzPct val="100000"/>
              <a:defRPr sz="2600"/>
            </a:lvl9pPr>
          </a:lstStyle>
          <a:p>
            <a:endParaRPr/>
          </a:p>
        </p:txBody>
      </p:sp>
      <p:sp>
        <p:nvSpPr>
          <p:cNvPr id="43" name="Shape 43"/>
          <p:cNvSpPr txBox="1">
            <a:spLocks noGrp="1"/>
          </p:cNvSpPr>
          <p:nvPr>
            <p:ph type="body" idx="2"/>
          </p:nvPr>
        </p:nvSpPr>
        <p:spPr>
          <a:xfrm>
            <a:off x="4682658" y="1600200"/>
            <a:ext cx="3675300" cy="4967700"/>
          </a:xfrm>
          <a:prstGeom prst="rect">
            <a:avLst/>
          </a:prstGeom>
        </p:spPr>
        <p:txBody>
          <a:bodyPr lIns="91425" tIns="91425" rIns="91425" bIns="91425" anchor="t" anchorCtr="0"/>
          <a:lstStyle>
            <a:lvl1pPr>
              <a:spcBef>
                <a:spcPts val="0"/>
              </a:spcBef>
              <a:buSzPct val="100000"/>
              <a:defRPr sz="2600"/>
            </a:lvl1pPr>
            <a:lvl2pPr>
              <a:spcBef>
                <a:spcPts val="0"/>
              </a:spcBef>
              <a:buSzPct val="100000"/>
              <a:defRPr sz="2600"/>
            </a:lvl2pPr>
            <a:lvl3pPr>
              <a:spcBef>
                <a:spcPts val="0"/>
              </a:spcBef>
              <a:buSzPct val="100000"/>
              <a:defRPr sz="2600"/>
            </a:lvl3pPr>
            <a:lvl4pPr>
              <a:spcBef>
                <a:spcPts val="0"/>
              </a:spcBef>
              <a:buSzPct val="100000"/>
              <a:defRPr sz="2600"/>
            </a:lvl4pPr>
            <a:lvl5pPr>
              <a:spcBef>
                <a:spcPts val="0"/>
              </a:spcBef>
              <a:buSzPct val="100000"/>
              <a:defRPr sz="2600"/>
            </a:lvl5pPr>
            <a:lvl6pPr>
              <a:spcBef>
                <a:spcPts val="0"/>
              </a:spcBef>
              <a:buSzPct val="100000"/>
              <a:defRPr sz="2600"/>
            </a:lvl6pPr>
            <a:lvl7pPr>
              <a:spcBef>
                <a:spcPts val="0"/>
              </a:spcBef>
              <a:buSzPct val="100000"/>
              <a:defRPr sz="2600"/>
            </a:lvl7pPr>
            <a:lvl8pPr>
              <a:spcBef>
                <a:spcPts val="0"/>
              </a:spcBef>
              <a:buSzPct val="100000"/>
              <a:defRPr sz="2600"/>
            </a:lvl8pPr>
            <a:lvl9pPr>
              <a:spcBef>
                <a:spcPts val="0"/>
              </a:spcBef>
              <a:buSzPct val="100000"/>
              <a:defRPr sz="2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786150" y="410826"/>
            <a:ext cx="7571700" cy="936899"/>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6" name="Shape 46"/>
          <p:cNvSpPr txBox="1">
            <a:spLocks noGrp="1"/>
          </p:cNvSpPr>
          <p:nvPr>
            <p:ph type="body" idx="1"/>
          </p:nvPr>
        </p:nvSpPr>
        <p:spPr>
          <a:xfrm>
            <a:off x="786150" y="1600200"/>
            <a:ext cx="2419799" cy="4967700"/>
          </a:xfrm>
          <a:prstGeom prst="rect">
            <a:avLst/>
          </a:prstGeom>
        </p:spPr>
        <p:txBody>
          <a:bodyPr lIns="91425" tIns="91425" rIns="91425" bIns="91425" anchor="t" anchorCtr="0"/>
          <a:lstStyle>
            <a:lvl1pPr rtl="0">
              <a:spcBef>
                <a:spcPts val="0"/>
              </a:spcBef>
              <a:buSzPct val="100000"/>
              <a:defRPr sz="2000"/>
            </a:lvl1pPr>
            <a:lvl2pPr rtl="0">
              <a:spcBef>
                <a:spcPts val="0"/>
              </a:spcBef>
              <a:buSzPct val="100000"/>
              <a:defRPr sz="2000"/>
            </a:lvl2pPr>
            <a:lvl3pPr rtl="0">
              <a:spcBef>
                <a:spcPts val="0"/>
              </a:spcBef>
              <a:buSzPct val="100000"/>
              <a:defRPr sz="2000"/>
            </a:lvl3pPr>
            <a:lvl4pPr rtl="0">
              <a:spcBef>
                <a:spcPts val="0"/>
              </a:spcBef>
              <a:buSzPct val="100000"/>
              <a:defRPr sz="2000"/>
            </a:lvl4pPr>
            <a:lvl5pPr rtl="0">
              <a:spcBef>
                <a:spcPts val="0"/>
              </a:spcBef>
              <a:buSzPct val="100000"/>
              <a:defRPr sz="2000"/>
            </a:lvl5pPr>
            <a:lvl6pPr rtl="0">
              <a:spcBef>
                <a:spcPts val="0"/>
              </a:spcBef>
              <a:buSzPct val="100000"/>
              <a:defRPr sz="2000"/>
            </a:lvl6pPr>
            <a:lvl7pPr rtl="0">
              <a:spcBef>
                <a:spcPts val="0"/>
              </a:spcBef>
              <a:buSzPct val="100000"/>
              <a:defRPr sz="2000"/>
            </a:lvl7pPr>
            <a:lvl8pPr rtl="0">
              <a:spcBef>
                <a:spcPts val="0"/>
              </a:spcBef>
              <a:buSzPct val="100000"/>
              <a:defRPr sz="2000"/>
            </a:lvl8pPr>
            <a:lvl9pPr rtl="0">
              <a:spcBef>
                <a:spcPts val="0"/>
              </a:spcBef>
              <a:buSzPct val="100000"/>
              <a:defRPr sz="2000"/>
            </a:lvl9pPr>
          </a:lstStyle>
          <a:p>
            <a:endParaRPr/>
          </a:p>
        </p:txBody>
      </p:sp>
      <p:sp>
        <p:nvSpPr>
          <p:cNvPr id="47" name="Shape 47"/>
          <p:cNvSpPr txBox="1">
            <a:spLocks noGrp="1"/>
          </p:cNvSpPr>
          <p:nvPr>
            <p:ph type="body" idx="2"/>
          </p:nvPr>
        </p:nvSpPr>
        <p:spPr>
          <a:xfrm>
            <a:off x="3329991" y="1600200"/>
            <a:ext cx="2419799" cy="4967700"/>
          </a:xfrm>
          <a:prstGeom prst="rect">
            <a:avLst/>
          </a:prstGeom>
        </p:spPr>
        <p:txBody>
          <a:bodyPr lIns="91425" tIns="91425" rIns="91425" bIns="91425" anchor="t" anchorCtr="0"/>
          <a:lstStyle>
            <a:lvl1pPr rtl="0">
              <a:spcBef>
                <a:spcPts val="0"/>
              </a:spcBef>
              <a:buSzPct val="100000"/>
              <a:defRPr sz="2000"/>
            </a:lvl1pPr>
            <a:lvl2pPr rtl="0">
              <a:spcBef>
                <a:spcPts val="0"/>
              </a:spcBef>
              <a:buSzPct val="100000"/>
              <a:defRPr sz="2000"/>
            </a:lvl2pPr>
            <a:lvl3pPr rtl="0">
              <a:spcBef>
                <a:spcPts val="0"/>
              </a:spcBef>
              <a:buSzPct val="100000"/>
              <a:defRPr sz="2000"/>
            </a:lvl3pPr>
            <a:lvl4pPr rtl="0">
              <a:spcBef>
                <a:spcPts val="0"/>
              </a:spcBef>
              <a:buSzPct val="100000"/>
              <a:defRPr sz="2000"/>
            </a:lvl4pPr>
            <a:lvl5pPr rtl="0">
              <a:spcBef>
                <a:spcPts val="0"/>
              </a:spcBef>
              <a:buSzPct val="100000"/>
              <a:defRPr sz="2000"/>
            </a:lvl5pPr>
            <a:lvl6pPr rtl="0">
              <a:spcBef>
                <a:spcPts val="0"/>
              </a:spcBef>
              <a:buSzPct val="100000"/>
              <a:defRPr sz="2000"/>
            </a:lvl6pPr>
            <a:lvl7pPr rtl="0">
              <a:spcBef>
                <a:spcPts val="0"/>
              </a:spcBef>
              <a:buSzPct val="100000"/>
              <a:defRPr sz="2000"/>
            </a:lvl7pPr>
            <a:lvl8pPr rtl="0">
              <a:spcBef>
                <a:spcPts val="0"/>
              </a:spcBef>
              <a:buSzPct val="100000"/>
              <a:defRPr sz="2000"/>
            </a:lvl8pPr>
            <a:lvl9pPr rtl="0">
              <a:spcBef>
                <a:spcPts val="0"/>
              </a:spcBef>
              <a:buSzPct val="100000"/>
              <a:defRPr sz="2000"/>
            </a:lvl9pPr>
          </a:lstStyle>
          <a:p>
            <a:endParaRPr/>
          </a:p>
        </p:txBody>
      </p:sp>
      <p:sp>
        <p:nvSpPr>
          <p:cNvPr id="48" name="Shape 48"/>
          <p:cNvSpPr txBox="1">
            <a:spLocks noGrp="1"/>
          </p:cNvSpPr>
          <p:nvPr>
            <p:ph type="body" idx="3"/>
          </p:nvPr>
        </p:nvSpPr>
        <p:spPr>
          <a:xfrm>
            <a:off x="5873833" y="1600200"/>
            <a:ext cx="2419799" cy="4967700"/>
          </a:xfrm>
          <a:prstGeom prst="rect">
            <a:avLst/>
          </a:prstGeom>
        </p:spPr>
        <p:txBody>
          <a:bodyPr lIns="91425" tIns="91425" rIns="91425" bIns="91425" anchor="t" anchorCtr="0"/>
          <a:lstStyle>
            <a:lvl1pPr rtl="0">
              <a:spcBef>
                <a:spcPts val="0"/>
              </a:spcBef>
              <a:buSzPct val="100000"/>
              <a:defRPr sz="2000"/>
            </a:lvl1pPr>
            <a:lvl2pPr rtl="0">
              <a:spcBef>
                <a:spcPts val="0"/>
              </a:spcBef>
              <a:buSzPct val="100000"/>
              <a:defRPr sz="2000"/>
            </a:lvl2pPr>
            <a:lvl3pPr rtl="0">
              <a:spcBef>
                <a:spcPts val="0"/>
              </a:spcBef>
              <a:buSzPct val="100000"/>
              <a:defRPr sz="2000"/>
            </a:lvl3pPr>
            <a:lvl4pPr rtl="0">
              <a:spcBef>
                <a:spcPts val="0"/>
              </a:spcBef>
              <a:buSzPct val="100000"/>
              <a:defRPr sz="2000"/>
            </a:lvl4pPr>
            <a:lvl5pPr rtl="0">
              <a:spcBef>
                <a:spcPts val="0"/>
              </a:spcBef>
              <a:buSzPct val="100000"/>
              <a:defRPr sz="2000"/>
            </a:lvl5pPr>
            <a:lvl6pPr rtl="0">
              <a:spcBef>
                <a:spcPts val="0"/>
              </a:spcBef>
              <a:buSzPct val="100000"/>
              <a:defRPr sz="2000"/>
            </a:lvl6pPr>
            <a:lvl7pPr rtl="0">
              <a:spcBef>
                <a:spcPts val="0"/>
              </a:spcBef>
              <a:buSzPct val="100000"/>
              <a:defRPr sz="2000"/>
            </a:lvl7pPr>
            <a:lvl8pPr rtl="0">
              <a:spcBef>
                <a:spcPts val="0"/>
              </a:spcBef>
              <a:buSzPct val="100000"/>
              <a:defRPr sz="2000"/>
            </a:lvl8pPr>
            <a:lvl9pPr rtl="0">
              <a:spcBef>
                <a:spcPts val="0"/>
              </a:spcBef>
              <a:buSzPct val="100000"/>
              <a:defRPr sz="2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786150" y="410826"/>
            <a:ext cx="7571700" cy="936899"/>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Shape 55"/>
          <p:cNvSpPr/>
          <p:nvPr/>
        </p:nvSpPr>
        <p:spPr>
          <a:xfrm>
            <a:off x="-26550" y="-19800"/>
            <a:ext cx="9197100" cy="6897600"/>
          </a:xfrm>
          <a:prstGeom prst="rect">
            <a:avLst/>
          </a:prstGeom>
          <a:solidFill>
            <a:srgbClr val="CFD8DC">
              <a:alpha val="49230"/>
            </a:srgbClr>
          </a:solidFill>
          <a:ln>
            <a:noFill/>
          </a:ln>
        </p:spPr>
        <p:txBody>
          <a:bodyPr lIns="91425" tIns="91425" rIns="91425" bIns="91425" anchor="ctr" anchorCtr="0">
            <a:noAutofit/>
          </a:bodyPr>
          <a:lstStyle/>
          <a:p>
            <a:pPr>
              <a:spcBef>
                <a:spcPts val="0"/>
              </a:spcBef>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786150" y="410826"/>
            <a:ext cx="7571700" cy="936899"/>
          </a:xfrm>
          <a:prstGeom prst="rect">
            <a:avLst/>
          </a:prstGeom>
          <a:noFill/>
          <a:ln>
            <a:noFill/>
          </a:ln>
        </p:spPr>
        <p:txBody>
          <a:bodyPr lIns="91425" tIns="91425" rIns="91425" bIns="91425" anchor="b" anchorCtr="0"/>
          <a:lstStyle>
            <a:lvl1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6" name="Shape 6"/>
          <p:cNvSpPr txBox="1">
            <a:spLocks noGrp="1"/>
          </p:cNvSpPr>
          <p:nvPr>
            <p:ph type="body" idx="1"/>
          </p:nvPr>
        </p:nvSpPr>
        <p:spPr>
          <a:xfrm>
            <a:off x="786150" y="1682266"/>
            <a:ext cx="7571700" cy="4764899"/>
          </a:xfrm>
          <a:prstGeom prst="rect">
            <a:avLst/>
          </a:prstGeom>
          <a:noFill/>
          <a:ln>
            <a:noFill/>
          </a:ln>
        </p:spPr>
        <p:txBody>
          <a:bodyPr lIns="91425" tIns="91425" rIns="91425" bIns="91425" anchor="t" anchorCtr="0"/>
          <a:lstStyle>
            <a:lvl1pPr>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a:spcBef>
                <a:spcPts val="360"/>
              </a:spcBef>
              <a:buClr>
                <a:srgbClr val="CFD8DC"/>
              </a:buClr>
              <a:buSzPct val="100000"/>
              <a:buFont typeface="Source Sans Pro"/>
              <a:defRPr sz="1800">
                <a:solidFill>
                  <a:srgbClr val="263238"/>
                </a:solidFill>
                <a:latin typeface="Source Sans Pro"/>
                <a:ea typeface="Source Sans Pro"/>
                <a:cs typeface="Source Sans Pro"/>
                <a:sym typeface="Source Sans Pro"/>
              </a:defRPr>
            </a:lvl4pPr>
            <a:lvl5pPr>
              <a:spcBef>
                <a:spcPts val="360"/>
              </a:spcBef>
              <a:buClr>
                <a:srgbClr val="CFD8DC"/>
              </a:buClr>
              <a:buSzPct val="100000"/>
              <a:buFont typeface="Source Sans Pro"/>
              <a:defRPr sz="1800">
                <a:solidFill>
                  <a:srgbClr val="263238"/>
                </a:solidFill>
                <a:latin typeface="Source Sans Pro"/>
                <a:ea typeface="Source Sans Pro"/>
                <a:cs typeface="Source Sans Pro"/>
                <a:sym typeface="Source Sans Pro"/>
              </a:defRPr>
            </a:lvl5pPr>
            <a:lvl6pPr>
              <a:spcBef>
                <a:spcPts val="360"/>
              </a:spcBef>
              <a:buClr>
                <a:srgbClr val="CFD8DC"/>
              </a:buClr>
              <a:buSzPct val="100000"/>
              <a:buFont typeface="Source Sans Pro"/>
              <a:defRPr sz="1800">
                <a:solidFill>
                  <a:srgbClr val="263238"/>
                </a:solidFill>
                <a:latin typeface="Source Sans Pro"/>
                <a:ea typeface="Source Sans Pro"/>
                <a:cs typeface="Source Sans Pro"/>
                <a:sym typeface="Source Sans Pro"/>
              </a:defRPr>
            </a:lvl6pPr>
            <a:lvl7pPr>
              <a:spcBef>
                <a:spcPts val="360"/>
              </a:spcBef>
              <a:buClr>
                <a:srgbClr val="CFD8DC"/>
              </a:buClr>
              <a:buSzPct val="100000"/>
              <a:buFont typeface="Source Sans Pro"/>
              <a:defRPr sz="1800">
                <a:solidFill>
                  <a:srgbClr val="263238"/>
                </a:solidFill>
                <a:latin typeface="Source Sans Pro"/>
                <a:ea typeface="Source Sans Pro"/>
                <a:cs typeface="Source Sans Pro"/>
                <a:sym typeface="Source Sans Pro"/>
              </a:defRPr>
            </a:lvl7pPr>
            <a:lvl8pPr>
              <a:spcBef>
                <a:spcPts val="360"/>
              </a:spcBef>
              <a:buClr>
                <a:srgbClr val="CFD8DC"/>
              </a:buClr>
              <a:buSzPct val="100000"/>
              <a:buFont typeface="Source Sans Pro"/>
              <a:defRPr sz="1800">
                <a:solidFill>
                  <a:srgbClr val="263238"/>
                </a:solidFill>
                <a:latin typeface="Source Sans Pro"/>
                <a:ea typeface="Source Sans Pro"/>
                <a:cs typeface="Source Sans Pro"/>
                <a:sym typeface="Source Sans Pro"/>
              </a:defRPr>
            </a:lvl8pPr>
            <a:lvl9pPr>
              <a:spcBef>
                <a:spcPts val="360"/>
              </a:spcBef>
              <a:buClr>
                <a:srgbClr val="CFD8DC"/>
              </a:buClr>
              <a:buSzPct val="100000"/>
              <a:buFont typeface="Source Sans Pro"/>
              <a:defRPr sz="1800">
                <a:solidFill>
                  <a:srgbClr val="263238"/>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18.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4.jpg"/><Relationship Id="rId5" Type="http://schemas.openxmlformats.org/officeDocument/2006/relationships/image" Target="../media/image6.png"/><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hyperlink" Target="mailto:YongchengZhan@email.arizona.edu"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hyperlink" Target="https://www.google.com/trends/explore#q=Data%20Science&amp;cmpt=q&amp;tz=Etc%2FGMT%2B7"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hyperlink" Target="http://www.indeed.com/jobtrends?q=R,+Java,+Python&amp;l=" TargetMode="External"/><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alexeyza.com/pdf/fcsse13.pdf" TargetMode="External"/><Relationship Id="rId11" Type="http://schemas.openxmlformats.org/officeDocument/2006/relationships/image" Target="../media/image16.png"/><Relationship Id="rId5" Type="http://schemas.openxmlformats.org/officeDocument/2006/relationships/hyperlink" Target="http://groups.chass.utoronto.ca/netlab/wp-content/uploads/2012/05/Imagining-Twitter-as-an-Imagined-Community.pdf" TargetMode="External"/><Relationship Id="rId10" Type="http://schemas.microsoft.com/office/2007/relationships/hdphoto" Target="../media/hdphoto3.wdp"/><Relationship Id="rId4" Type="http://schemas.openxmlformats.org/officeDocument/2006/relationships/hyperlink" Target="http://webpages.ursinus.edu/akontostathis/DeHonorsThesis.pdf" TargetMode="External"/><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1544070" y="1059266"/>
            <a:ext cx="7287699" cy="1951562"/>
          </a:xfrm>
          <a:prstGeom prst="rect">
            <a:avLst/>
          </a:prstGeom>
        </p:spPr>
        <p:txBody>
          <a:bodyPr lIns="91425" tIns="91425" rIns="91425" bIns="91425" anchor="t" anchorCtr="0">
            <a:noAutofit/>
          </a:bodyPr>
          <a:lstStyle/>
          <a:p>
            <a:pPr>
              <a:spcBef>
                <a:spcPts val="0"/>
              </a:spcBef>
              <a:buNone/>
            </a:pPr>
            <a:r>
              <a:rPr lang="en" dirty="0" smtClean="0"/>
              <a:t>Technology Trends with Social Media</a:t>
            </a:r>
            <a:endParaRPr lang="en" dirty="0"/>
          </a:p>
        </p:txBody>
      </p:sp>
      <p:cxnSp>
        <p:nvCxnSpPr>
          <p:cNvPr id="3" name="Straight Connector 2"/>
          <p:cNvCxnSpPr/>
          <p:nvPr/>
        </p:nvCxnSpPr>
        <p:spPr>
          <a:xfrm>
            <a:off x="1544070" y="2999680"/>
            <a:ext cx="7287699" cy="22302"/>
          </a:xfrm>
          <a:prstGeom prst="line">
            <a:avLst/>
          </a:prstGeom>
          <a:ln w="762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 name="Shape 57"/>
          <p:cNvSpPr txBox="1">
            <a:spLocks/>
          </p:cNvSpPr>
          <p:nvPr/>
        </p:nvSpPr>
        <p:spPr>
          <a:xfrm>
            <a:off x="1633278" y="3521873"/>
            <a:ext cx="2842075" cy="659440"/>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0091EA"/>
              </a:buClr>
              <a:buSzPct val="100000"/>
              <a:buFont typeface="Roboto Slab"/>
              <a:buNone/>
              <a:defRPr sz="6000" b="1" i="0" u="none" strike="noStrike" cap="none" baseline="0">
                <a:solidFill>
                  <a:srgbClr val="0091EA"/>
                </a:solidFill>
                <a:latin typeface="Roboto Slab"/>
                <a:ea typeface="Roboto Slab"/>
                <a:cs typeface="Roboto Slab"/>
                <a:sym typeface="Roboto Slab"/>
                <a:rtl val="0"/>
              </a:defRPr>
            </a:lvl1pPr>
            <a:lvl2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2pPr>
            <a:lvl3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3pPr>
            <a:lvl4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4pPr>
            <a:lvl5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5pPr>
            <a:lvl6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6pPr>
            <a:lvl7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7pPr>
            <a:lvl8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8pPr>
            <a:lvl9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9pPr>
          </a:lstStyle>
          <a:p>
            <a:r>
              <a:rPr lang="en" sz="4000" dirty="0" smtClean="0">
                <a:solidFill>
                  <a:schemeClr val="tx1">
                    <a:lumMod val="65000"/>
                    <a:lumOff val="35000"/>
                  </a:schemeClr>
                </a:solidFill>
              </a:rPr>
              <a:t>Eye2Data</a:t>
            </a:r>
            <a:endParaRPr lang="en" sz="4000" dirty="0">
              <a:solidFill>
                <a:schemeClr val="tx1">
                  <a:lumMod val="65000"/>
                  <a:lumOff val="35000"/>
                </a:schemeClr>
              </a:solidFill>
            </a:endParaRPr>
          </a:p>
        </p:txBody>
      </p:sp>
      <p:pic>
        <p:nvPicPr>
          <p:cNvPr id="1028" name="Picture 4" descr="http://i.stack.imgur.com/sfed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32" y="2846093"/>
            <a:ext cx="1504950" cy="15049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1945783" y="4359312"/>
            <a:ext cx="3221214" cy="428914"/>
            <a:chOff x="1856575" y="4359312"/>
            <a:chExt cx="3221214" cy="428914"/>
          </a:xfrm>
        </p:grpSpPr>
        <p:pic>
          <p:nvPicPr>
            <p:cNvPr id="1026" name="Picture 2" descr="http://www.kirkcosiermusic.com/wp-content/uploads/2015/05/twitter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6575" y="4428600"/>
              <a:ext cx="479502" cy="359626"/>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57"/>
            <p:cNvSpPr txBox="1">
              <a:spLocks/>
            </p:cNvSpPr>
            <p:nvPr/>
          </p:nvSpPr>
          <p:spPr>
            <a:xfrm>
              <a:off x="2235714" y="4359312"/>
              <a:ext cx="2842075" cy="425287"/>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0091EA"/>
                </a:buClr>
                <a:buSzPct val="100000"/>
                <a:buFont typeface="Roboto Slab"/>
                <a:buNone/>
                <a:defRPr sz="6000" b="1" i="0" u="none" strike="noStrike" cap="none" baseline="0">
                  <a:solidFill>
                    <a:srgbClr val="0091EA"/>
                  </a:solidFill>
                  <a:latin typeface="Roboto Slab"/>
                  <a:ea typeface="Roboto Slab"/>
                  <a:cs typeface="Roboto Slab"/>
                  <a:sym typeface="Roboto Slab"/>
                  <a:rtl val="0"/>
                </a:defRPr>
              </a:lvl1pPr>
              <a:lvl2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2pPr>
              <a:lvl3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3pPr>
              <a:lvl4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4pPr>
              <a:lvl5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5pPr>
              <a:lvl6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6pPr>
              <a:lvl7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7pPr>
              <a:lvl8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8pPr>
              <a:lvl9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9pPr>
            </a:lstStyle>
            <a:p>
              <a:r>
                <a:rPr lang="en" sz="2000" i="1" dirty="0" smtClean="0">
                  <a:solidFill>
                    <a:schemeClr val="tx1">
                      <a:lumMod val="50000"/>
                      <a:lumOff val="50000"/>
                    </a:schemeClr>
                  </a:solidFill>
                </a:rPr>
                <a:t>Ajit Umale</a:t>
              </a:r>
              <a:endParaRPr lang="en" sz="2000" i="1" dirty="0">
                <a:solidFill>
                  <a:schemeClr val="tx1">
                    <a:lumMod val="50000"/>
                    <a:lumOff val="50000"/>
                  </a:schemeClr>
                </a:solidFill>
              </a:endParaRPr>
            </a:p>
          </p:txBody>
        </p:sp>
      </p:grpSp>
      <p:grpSp>
        <p:nvGrpSpPr>
          <p:cNvPr id="19" name="Group 18"/>
          <p:cNvGrpSpPr/>
          <p:nvPr/>
        </p:nvGrpSpPr>
        <p:grpSpPr>
          <a:xfrm>
            <a:off x="1945783" y="4784599"/>
            <a:ext cx="3221214" cy="428914"/>
            <a:chOff x="1856575" y="4359312"/>
            <a:chExt cx="3221214" cy="428914"/>
          </a:xfrm>
        </p:grpSpPr>
        <p:pic>
          <p:nvPicPr>
            <p:cNvPr id="20" name="Picture 2" descr="http://www.kirkcosiermusic.com/wp-content/uploads/2015/05/twitter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6575" y="4428600"/>
              <a:ext cx="479502" cy="359626"/>
            </a:xfrm>
            <a:prstGeom prst="rect">
              <a:avLst/>
            </a:prstGeom>
            <a:noFill/>
            <a:extLst>
              <a:ext uri="{909E8E84-426E-40DD-AFC4-6F175D3DCCD1}">
                <a14:hiddenFill xmlns:a14="http://schemas.microsoft.com/office/drawing/2010/main">
                  <a:solidFill>
                    <a:srgbClr val="FFFFFF"/>
                  </a:solidFill>
                </a14:hiddenFill>
              </a:ext>
            </a:extLst>
          </p:spPr>
        </p:pic>
        <p:sp>
          <p:nvSpPr>
            <p:cNvPr id="21" name="Shape 57"/>
            <p:cNvSpPr txBox="1">
              <a:spLocks/>
            </p:cNvSpPr>
            <p:nvPr/>
          </p:nvSpPr>
          <p:spPr>
            <a:xfrm>
              <a:off x="2235714" y="4359312"/>
              <a:ext cx="2842075" cy="425287"/>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0091EA"/>
                </a:buClr>
                <a:buSzPct val="100000"/>
                <a:buFont typeface="Roboto Slab"/>
                <a:buNone/>
                <a:defRPr sz="6000" b="1" i="0" u="none" strike="noStrike" cap="none" baseline="0">
                  <a:solidFill>
                    <a:srgbClr val="0091EA"/>
                  </a:solidFill>
                  <a:latin typeface="Roboto Slab"/>
                  <a:ea typeface="Roboto Slab"/>
                  <a:cs typeface="Roboto Slab"/>
                  <a:sym typeface="Roboto Slab"/>
                  <a:rtl val="0"/>
                </a:defRPr>
              </a:lvl1pPr>
              <a:lvl2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2pPr>
              <a:lvl3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3pPr>
              <a:lvl4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4pPr>
              <a:lvl5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5pPr>
              <a:lvl6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6pPr>
              <a:lvl7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7pPr>
              <a:lvl8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8pPr>
              <a:lvl9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9pPr>
            </a:lstStyle>
            <a:p>
              <a:r>
                <a:rPr lang="en" sz="2000" i="1" dirty="0" smtClean="0">
                  <a:solidFill>
                    <a:schemeClr val="tx1">
                      <a:lumMod val="50000"/>
                      <a:lumOff val="50000"/>
                    </a:schemeClr>
                  </a:solidFill>
                </a:rPr>
                <a:t>Joe Koolippurackal</a:t>
              </a:r>
              <a:endParaRPr lang="en" sz="2000" i="1" dirty="0">
                <a:solidFill>
                  <a:schemeClr val="tx1">
                    <a:lumMod val="50000"/>
                    <a:lumOff val="50000"/>
                  </a:schemeClr>
                </a:solidFill>
              </a:endParaRPr>
            </a:p>
          </p:txBody>
        </p:sp>
      </p:grpSp>
      <p:grpSp>
        <p:nvGrpSpPr>
          <p:cNvPr id="25" name="Group 24"/>
          <p:cNvGrpSpPr/>
          <p:nvPr/>
        </p:nvGrpSpPr>
        <p:grpSpPr>
          <a:xfrm>
            <a:off x="1945783" y="5209886"/>
            <a:ext cx="3221214" cy="428914"/>
            <a:chOff x="1856575" y="4359312"/>
            <a:chExt cx="3221214" cy="428914"/>
          </a:xfrm>
        </p:grpSpPr>
        <p:pic>
          <p:nvPicPr>
            <p:cNvPr id="26" name="Picture 2" descr="http://www.kirkcosiermusic.com/wp-content/uploads/2015/05/twitter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6575" y="4428600"/>
              <a:ext cx="479502" cy="359626"/>
            </a:xfrm>
            <a:prstGeom prst="rect">
              <a:avLst/>
            </a:prstGeom>
            <a:noFill/>
            <a:extLst>
              <a:ext uri="{909E8E84-426E-40DD-AFC4-6F175D3DCCD1}">
                <a14:hiddenFill xmlns:a14="http://schemas.microsoft.com/office/drawing/2010/main">
                  <a:solidFill>
                    <a:srgbClr val="FFFFFF"/>
                  </a:solidFill>
                </a14:hiddenFill>
              </a:ext>
            </a:extLst>
          </p:spPr>
        </p:pic>
        <p:sp>
          <p:nvSpPr>
            <p:cNvPr id="27" name="Shape 57"/>
            <p:cNvSpPr txBox="1">
              <a:spLocks/>
            </p:cNvSpPr>
            <p:nvPr/>
          </p:nvSpPr>
          <p:spPr>
            <a:xfrm>
              <a:off x="2235714" y="4359312"/>
              <a:ext cx="2842075" cy="425287"/>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0091EA"/>
                </a:buClr>
                <a:buSzPct val="100000"/>
                <a:buFont typeface="Roboto Slab"/>
                <a:buNone/>
                <a:defRPr sz="6000" b="1" i="0" u="none" strike="noStrike" cap="none" baseline="0">
                  <a:solidFill>
                    <a:srgbClr val="0091EA"/>
                  </a:solidFill>
                  <a:latin typeface="Roboto Slab"/>
                  <a:ea typeface="Roboto Slab"/>
                  <a:cs typeface="Roboto Slab"/>
                  <a:sym typeface="Roboto Slab"/>
                  <a:rtl val="0"/>
                </a:defRPr>
              </a:lvl1pPr>
              <a:lvl2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2pPr>
              <a:lvl3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3pPr>
              <a:lvl4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4pPr>
              <a:lvl5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5pPr>
              <a:lvl6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6pPr>
              <a:lvl7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7pPr>
              <a:lvl8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8pPr>
              <a:lvl9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9pPr>
            </a:lstStyle>
            <a:p>
              <a:r>
                <a:rPr lang="en" sz="2000" i="1" dirty="0" smtClean="0">
                  <a:solidFill>
                    <a:schemeClr val="tx1">
                      <a:lumMod val="50000"/>
                      <a:lumOff val="50000"/>
                    </a:schemeClr>
                  </a:solidFill>
                </a:rPr>
                <a:t>Karthik Srinivasaan</a:t>
              </a:r>
              <a:endParaRPr lang="en" sz="2000" i="1" dirty="0">
                <a:solidFill>
                  <a:schemeClr val="tx1">
                    <a:lumMod val="50000"/>
                    <a:lumOff val="50000"/>
                  </a:schemeClr>
                </a:solidFill>
              </a:endParaRPr>
            </a:p>
          </p:txBody>
        </p:sp>
      </p:grpSp>
      <p:grpSp>
        <p:nvGrpSpPr>
          <p:cNvPr id="28" name="Group 27"/>
          <p:cNvGrpSpPr/>
          <p:nvPr/>
        </p:nvGrpSpPr>
        <p:grpSpPr>
          <a:xfrm>
            <a:off x="1967982" y="5631546"/>
            <a:ext cx="3221214" cy="428914"/>
            <a:chOff x="1856575" y="4359312"/>
            <a:chExt cx="3221214" cy="428914"/>
          </a:xfrm>
        </p:grpSpPr>
        <p:pic>
          <p:nvPicPr>
            <p:cNvPr id="29" name="Picture 2" descr="http://www.kirkcosiermusic.com/wp-content/uploads/2015/05/twitter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6575" y="4428600"/>
              <a:ext cx="479502" cy="359626"/>
            </a:xfrm>
            <a:prstGeom prst="rect">
              <a:avLst/>
            </a:prstGeom>
            <a:noFill/>
            <a:extLst>
              <a:ext uri="{909E8E84-426E-40DD-AFC4-6F175D3DCCD1}">
                <a14:hiddenFill xmlns:a14="http://schemas.microsoft.com/office/drawing/2010/main">
                  <a:solidFill>
                    <a:srgbClr val="FFFFFF"/>
                  </a:solidFill>
                </a14:hiddenFill>
              </a:ext>
            </a:extLst>
          </p:spPr>
        </p:pic>
        <p:sp>
          <p:nvSpPr>
            <p:cNvPr id="30" name="Shape 57"/>
            <p:cNvSpPr txBox="1">
              <a:spLocks/>
            </p:cNvSpPr>
            <p:nvPr/>
          </p:nvSpPr>
          <p:spPr>
            <a:xfrm>
              <a:off x="2235714" y="4359312"/>
              <a:ext cx="2842075" cy="425287"/>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0091EA"/>
                </a:buClr>
                <a:buSzPct val="100000"/>
                <a:buFont typeface="Roboto Slab"/>
                <a:buNone/>
                <a:defRPr sz="6000" b="1" i="0" u="none" strike="noStrike" cap="none" baseline="0">
                  <a:solidFill>
                    <a:srgbClr val="0091EA"/>
                  </a:solidFill>
                  <a:latin typeface="Roboto Slab"/>
                  <a:ea typeface="Roboto Slab"/>
                  <a:cs typeface="Roboto Slab"/>
                  <a:sym typeface="Roboto Slab"/>
                  <a:rtl val="0"/>
                </a:defRPr>
              </a:lvl1pPr>
              <a:lvl2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2pPr>
              <a:lvl3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3pPr>
              <a:lvl4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4pPr>
              <a:lvl5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5pPr>
              <a:lvl6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6pPr>
              <a:lvl7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7pPr>
              <a:lvl8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8pPr>
              <a:lvl9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9pPr>
            </a:lstStyle>
            <a:p>
              <a:r>
                <a:rPr lang="en" sz="2000" i="1" dirty="0" smtClean="0">
                  <a:solidFill>
                    <a:schemeClr val="tx1">
                      <a:lumMod val="50000"/>
                      <a:lumOff val="50000"/>
                    </a:schemeClr>
                  </a:solidFill>
                </a:rPr>
                <a:t>Mangesh Jadhav</a:t>
              </a:r>
              <a:endParaRPr lang="en" sz="2000" i="1" dirty="0">
                <a:solidFill>
                  <a:schemeClr val="tx1">
                    <a:lumMod val="50000"/>
                    <a:lumOff val="50000"/>
                  </a:schemeClr>
                </a:solidFill>
              </a:endParaRPr>
            </a:p>
          </p:txBody>
        </p:sp>
      </p:grpSp>
      <p:grpSp>
        <p:nvGrpSpPr>
          <p:cNvPr id="31" name="Group 30"/>
          <p:cNvGrpSpPr/>
          <p:nvPr/>
        </p:nvGrpSpPr>
        <p:grpSpPr>
          <a:xfrm>
            <a:off x="1945783" y="6045952"/>
            <a:ext cx="3221214" cy="428914"/>
            <a:chOff x="1856575" y="4359312"/>
            <a:chExt cx="3221214" cy="428914"/>
          </a:xfrm>
        </p:grpSpPr>
        <p:pic>
          <p:nvPicPr>
            <p:cNvPr id="32" name="Picture 2" descr="http://www.kirkcosiermusic.com/wp-content/uploads/2015/05/twitter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6575" y="4428600"/>
              <a:ext cx="479502" cy="359626"/>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57"/>
            <p:cNvSpPr txBox="1">
              <a:spLocks/>
            </p:cNvSpPr>
            <p:nvPr/>
          </p:nvSpPr>
          <p:spPr>
            <a:xfrm>
              <a:off x="2235714" y="4359312"/>
              <a:ext cx="2842075" cy="425287"/>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0091EA"/>
                </a:buClr>
                <a:buSzPct val="100000"/>
                <a:buFont typeface="Roboto Slab"/>
                <a:buNone/>
                <a:defRPr sz="6000" b="1" i="0" u="none" strike="noStrike" cap="none" baseline="0">
                  <a:solidFill>
                    <a:srgbClr val="0091EA"/>
                  </a:solidFill>
                  <a:latin typeface="Roboto Slab"/>
                  <a:ea typeface="Roboto Slab"/>
                  <a:cs typeface="Roboto Slab"/>
                  <a:sym typeface="Roboto Slab"/>
                  <a:rtl val="0"/>
                </a:defRPr>
              </a:lvl1pPr>
              <a:lvl2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2pPr>
              <a:lvl3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3pPr>
              <a:lvl4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4pPr>
              <a:lvl5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5pPr>
              <a:lvl6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6pPr>
              <a:lvl7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7pPr>
              <a:lvl8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8pPr>
              <a:lvl9pPr>
                <a:spcBef>
                  <a:spcPts val="0"/>
                </a:spcBef>
                <a:buClr>
                  <a:srgbClr val="0091EA"/>
                </a:buClr>
                <a:buSzPct val="100000"/>
                <a:buFont typeface="Roboto Slab"/>
                <a:buNone/>
                <a:defRPr sz="6000" b="1">
                  <a:solidFill>
                    <a:srgbClr val="0091EA"/>
                  </a:solidFill>
                  <a:latin typeface="Roboto Slab"/>
                  <a:ea typeface="Roboto Slab"/>
                  <a:cs typeface="Roboto Slab"/>
                  <a:sym typeface="Roboto Slab"/>
                </a:defRPr>
              </a:lvl9pPr>
            </a:lstStyle>
            <a:p>
              <a:r>
                <a:rPr lang="en" sz="2000" i="1" dirty="0" smtClean="0">
                  <a:solidFill>
                    <a:schemeClr val="tx1">
                      <a:lumMod val="50000"/>
                      <a:lumOff val="50000"/>
                    </a:schemeClr>
                  </a:solidFill>
                </a:rPr>
                <a:t>Yongheng Zhan</a:t>
              </a:r>
              <a:endParaRPr lang="en" sz="2000" i="1" dirty="0">
                <a:solidFill>
                  <a:schemeClr val="tx1">
                    <a:lumMod val="50000"/>
                    <a:lumOff val="50000"/>
                  </a:schemeClr>
                </a:solidFill>
              </a:endParaRPr>
            </a:p>
          </p:txBody>
        </p: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57"/>
                                        </p:tgtEl>
                                        <p:attrNameLst>
                                          <p:attrName>ppt_x</p:attrName>
                                          <p:attrName>ppt_y</p:attrName>
                                        </p:attrNameLst>
                                      </p:cBhvr>
                                    </p:animMotion>
                                    <p:animRot by="1500000">
                                      <p:cBhvr>
                                        <p:cTn id="7" dur="125" fill="hold">
                                          <p:stCondLst>
                                            <p:cond delay="0"/>
                                          </p:stCondLst>
                                        </p:cTn>
                                        <p:tgtEl>
                                          <p:spTgt spid="57"/>
                                        </p:tgtEl>
                                        <p:attrNameLst>
                                          <p:attrName>r</p:attrName>
                                        </p:attrNameLst>
                                      </p:cBhvr>
                                    </p:animRot>
                                    <p:animRot by="-1500000">
                                      <p:cBhvr>
                                        <p:cTn id="8" dur="125" fill="hold">
                                          <p:stCondLst>
                                            <p:cond delay="125"/>
                                          </p:stCondLst>
                                        </p:cTn>
                                        <p:tgtEl>
                                          <p:spTgt spid="57"/>
                                        </p:tgtEl>
                                        <p:attrNameLst>
                                          <p:attrName>r</p:attrName>
                                        </p:attrNameLst>
                                      </p:cBhvr>
                                    </p:animRot>
                                    <p:animRot by="-1500000">
                                      <p:cBhvr>
                                        <p:cTn id="9" dur="125" fill="hold">
                                          <p:stCondLst>
                                            <p:cond delay="250"/>
                                          </p:stCondLst>
                                        </p:cTn>
                                        <p:tgtEl>
                                          <p:spTgt spid="57"/>
                                        </p:tgtEl>
                                        <p:attrNameLst>
                                          <p:attrName>r</p:attrName>
                                        </p:attrNameLst>
                                      </p:cBhvr>
                                    </p:animRot>
                                    <p:animRot by="1500000">
                                      <p:cBhvr>
                                        <p:cTn id="10" dur="125" fill="hold">
                                          <p:stCondLst>
                                            <p:cond delay="375"/>
                                          </p:stCondLst>
                                        </p:cTn>
                                        <p:tgtEl>
                                          <p:spTgt spid="57"/>
                                        </p:tgtEl>
                                        <p:attrNameLst>
                                          <p:attrName>r</p:attrName>
                                        </p:attrNameLst>
                                      </p:cBhvr>
                                    </p:animRot>
                                  </p:childTnLst>
                                </p:cTn>
                              </p:par>
                            </p:childTnLst>
                          </p:cTn>
                        </p:par>
                        <p:par>
                          <p:cTn id="11" fill="hold">
                            <p:stCondLst>
                              <p:cond delay="2000"/>
                            </p:stCondLst>
                            <p:childTnLst>
                              <p:par>
                                <p:cTn id="12" presetID="22" presetClass="entr" presetSubtype="1" fill="hold" nodeType="after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wipe(up)">
                                      <p:cBhvr>
                                        <p:cTn id="14" dur="500"/>
                                        <p:tgtEl>
                                          <p:spTgt spid="1028"/>
                                        </p:tgtEl>
                                      </p:cBhvr>
                                    </p:animEffect>
                                  </p:childTnLst>
                                </p:cTn>
                              </p:par>
                              <p:par>
                                <p:cTn id="15" presetID="22" presetClass="entr" presetSubtype="8" fill="hold" grpId="0" nodeType="withEffect">
                                  <p:stCondLst>
                                    <p:cond delay="20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1000"/>
                                        <p:tgtEl>
                                          <p:spTgt spid="6"/>
                                        </p:tgtEl>
                                      </p:cBhvr>
                                    </p:animEffect>
                                  </p:childTnLst>
                                </p:cTn>
                              </p:par>
                            </p:childTnLst>
                          </p:cTn>
                        </p:par>
                        <p:par>
                          <p:cTn id="18" fill="hold">
                            <p:stCondLst>
                              <p:cond delay="3200"/>
                            </p:stCondLst>
                            <p:childTnLst>
                              <p:par>
                                <p:cTn id="19" presetID="2" presetClass="entr" presetSubtype="9" decel="10000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1000" fill="hold"/>
                                        <p:tgtEl>
                                          <p:spTgt spid="5"/>
                                        </p:tgtEl>
                                        <p:attrNameLst>
                                          <p:attrName>ppt_x</p:attrName>
                                        </p:attrNameLst>
                                      </p:cBhvr>
                                      <p:tavLst>
                                        <p:tav tm="0">
                                          <p:val>
                                            <p:strVal val="0-#ppt_w/2"/>
                                          </p:val>
                                        </p:tav>
                                        <p:tav tm="100000">
                                          <p:val>
                                            <p:strVal val="#ppt_x"/>
                                          </p:val>
                                        </p:tav>
                                      </p:tavLst>
                                    </p:anim>
                                    <p:anim calcmode="lin" valueType="num">
                                      <p:cBhvr additive="base">
                                        <p:cTn id="22" dur="1000" fill="hold"/>
                                        <p:tgtEl>
                                          <p:spTgt spid="5"/>
                                        </p:tgtEl>
                                        <p:attrNameLst>
                                          <p:attrName>ppt_y</p:attrName>
                                        </p:attrNameLst>
                                      </p:cBhvr>
                                      <p:tavLst>
                                        <p:tav tm="0">
                                          <p:val>
                                            <p:strVal val="0-#ppt_h/2"/>
                                          </p:val>
                                        </p:tav>
                                        <p:tav tm="100000">
                                          <p:val>
                                            <p:strVal val="#ppt_y"/>
                                          </p:val>
                                        </p:tav>
                                      </p:tavLst>
                                    </p:anim>
                                  </p:childTnLst>
                                </p:cTn>
                              </p:par>
                            </p:childTnLst>
                          </p:cTn>
                        </p:par>
                        <p:par>
                          <p:cTn id="23" fill="hold">
                            <p:stCondLst>
                              <p:cond delay="4200"/>
                            </p:stCondLst>
                            <p:childTnLst>
                              <p:par>
                                <p:cTn id="24" presetID="2" presetClass="entr" presetSubtype="9"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1000" fill="hold"/>
                                        <p:tgtEl>
                                          <p:spTgt spid="19"/>
                                        </p:tgtEl>
                                        <p:attrNameLst>
                                          <p:attrName>ppt_x</p:attrName>
                                        </p:attrNameLst>
                                      </p:cBhvr>
                                      <p:tavLst>
                                        <p:tav tm="0">
                                          <p:val>
                                            <p:strVal val="0-#ppt_w/2"/>
                                          </p:val>
                                        </p:tav>
                                        <p:tav tm="100000">
                                          <p:val>
                                            <p:strVal val="#ppt_x"/>
                                          </p:val>
                                        </p:tav>
                                      </p:tavLst>
                                    </p:anim>
                                    <p:anim calcmode="lin" valueType="num">
                                      <p:cBhvr additive="base">
                                        <p:cTn id="27" dur="1000" fill="hold"/>
                                        <p:tgtEl>
                                          <p:spTgt spid="19"/>
                                        </p:tgtEl>
                                        <p:attrNameLst>
                                          <p:attrName>ppt_y</p:attrName>
                                        </p:attrNameLst>
                                      </p:cBhvr>
                                      <p:tavLst>
                                        <p:tav tm="0">
                                          <p:val>
                                            <p:strVal val="0-#ppt_h/2"/>
                                          </p:val>
                                        </p:tav>
                                        <p:tav tm="100000">
                                          <p:val>
                                            <p:strVal val="#ppt_y"/>
                                          </p:val>
                                        </p:tav>
                                      </p:tavLst>
                                    </p:anim>
                                  </p:childTnLst>
                                </p:cTn>
                              </p:par>
                            </p:childTnLst>
                          </p:cTn>
                        </p:par>
                        <p:par>
                          <p:cTn id="28" fill="hold">
                            <p:stCondLst>
                              <p:cond delay="5200"/>
                            </p:stCondLst>
                            <p:childTnLst>
                              <p:par>
                                <p:cTn id="29" presetID="2" presetClass="entr" presetSubtype="9"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0-#ppt_w/2"/>
                                          </p:val>
                                        </p:tav>
                                        <p:tav tm="100000">
                                          <p:val>
                                            <p:strVal val="#ppt_x"/>
                                          </p:val>
                                        </p:tav>
                                      </p:tavLst>
                                    </p:anim>
                                    <p:anim calcmode="lin" valueType="num">
                                      <p:cBhvr additive="base">
                                        <p:cTn id="32" dur="1000" fill="hold"/>
                                        <p:tgtEl>
                                          <p:spTgt spid="25"/>
                                        </p:tgtEl>
                                        <p:attrNameLst>
                                          <p:attrName>ppt_y</p:attrName>
                                        </p:attrNameLst>
                                      </p:cBhvr>
                                      <p:tavLst>
                                        <p:tav tm="0">
                                          <p:val>
                                            <p:strVal val="0-#ppt_h/2"/>
                                          </p:val>
                                        </p:tav>
                                        <p:tav tm="100000">
                                          <p:val>
                                            <p:strVal val="#ppt_y"/>
                                          </p:val>
                                        </p:tav>
                                      </p:tavLst>
                                    </p:anim>
                                  </p:childTnLst>
                                </p:cTn>
                              </p:par>
                            </p:childTnLst>
                          </p:cTn>
                        </p:par>
                        <p:par>
                          <p:cTn id="33" fill="hold">
                            <p:stCondLst>
                              <p:cond delay="6200"/>
                            </p:stCondLst>
                            <p:childTnLst>
                              <p:par>
                                <p:cTn id="34" presetID="2" presetClass="entr" presetSubtype="9"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1000" fill="hold"/>
                                        <p:tgtEl>
                                          <p:spTgt spid="28"/>
                                        </p:tgtEl>
                                        <p:attrNameLst>
                                          <p:attrName>ppt_x</p:attrName>
                                        </p:attrNameLst>
                                      </p:cBhvr>
                                      <p:tavLst>
                                        <p:tav tm="0">
                                          <p:val>
                                            <p:strVal val="0-#ppt_w/2"/>
                                          </p:val>
                                        </p:tav>
                                        <p:tav tm="100000">
                                          <p:val>
                                            <p:strVal val="#ppt_x"/>
                                          </p:val>
                                        </p:tav>
                                      </p:tavLst>
                                    </p:anim>
                                    <p:anim calcmode="lin" valueType="num">
                                      <p:cBhvr additive="base">
                                        <p:cTn id="37" dur="1000" fill="hold"/>
                                        <p:tgtEl>
                                          <p:spTgt spid="28"/>
                                        </p:tgtEl>
                                        <p:attrNameLst>
                                          <p:attrName>ppt_y</p:attrName>
                                        </p:attrNameLst>
                                      </p:cBhvr>
                                      <p:tavLst>
                                        <p:tav tm="0">
                                          <p:val>
                                            <p:strVal val="0-#ppt_h/2"/>
                                          </p:val>
                                        </p:tav>
                                        <p:tav tm="100000">
                                          <p:val>
                                            <p:strVal val="#ppt_y"/>
                                          </p:val>
                                        </p:tav>
                                      </p:tavLst>
                                    </p:anim>
                                  </p:childTnLst>
                                </p:cTn>
                              </p:par>
                            </p:childTnLst>
                          </p:cTn>
                        </p:par>
                        <p:par>
                          <p:cTn id="38" fill="hold">
                            <p:stCondLst>
                              <p:cond delay="7200"/>
                            </p:stCondLst>
                            <p:childTnLst>
                              <p:par>
                                <p:cTn id="39" presetID="2" presetClass="entr" presetSubtype="9" fill="hold" nodeType="after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1000" fill="hold"/>
                                        <p:tgtEl>
                                          <p:spTgt spid="31"/>
                                        </p:tgtEl>
                                        <p:attrNameLst>
                                          <p:attrName>ppt_x</p:attrName>
                                        </p:attrNameLst>
                                      </p:cBhvr>
                                      <p:tavLst>
                                        <p:tav tm="0">
                                          <p:val>
                                            <p:strVal val="0-#ppt_w/2"/>
                                          </p:val>
                                        </p:tav>
                                        <p:tav tm="100000">
                                          <p:val>
                                            <p:strVal val="#ppt_x"/>
                                          </p:val>
                                        </p:tav>
                                      </p:tavLst>
                                    </p:anim>
                                    <p:anim calcmode="lin" valueType="num">
                                      <p:cBhvr additive="base">
                                        <p:cTn id="42" dur="1000" fill="hold"/>
                                        <p:tgtEl>
                                          <p:spTgt spid="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691376" y="410826"/>
            <a:ext cx="8140390" cy="936899"/>
          </a:xfrm>
          <a:prstGeom prst="rect">
            <a:avLst/>
          </a:prstGeom>
        </p:spPr>
        <p:txBody>
          <a:bodyPr lIns="91425" tIns="91425" rIns="91425" bIns="91425" anchor="b" anchorCtr="0">
            <a:noAutofit/>
          </a:bodyPr>
          <a:lstStyle/>
          <a:p>
            <a:pPr lvl="0" rtl="0">
              <a:spcBef>
                <a:spcPts val="0"/>
              </a:spcBef>
              <a:buNone/>
            </a:pPr>
            <a:r>
              <a:rPr lang="en" sz="4000" b="1" dirty="0" smtClean="0"/>
              <a:t>Why do we need Big Data?</a:t>
            </a:r>
            <a:endParaRPr lang="en" sz="4000" b="1" dirty="0"/>
          </a:p>
        </p:txBody>
      </p:sp>
      <p:grpSp>
        <p:nvGrpSpPr>
          <p:cNvPr id="151" name="Group 150"/>
          <p:cNvGrpSpPr/>
          <p:nvPr/>
        </p:nvGrpSpPr>
        <p:grpSpPr>
          <a:xfrm>
            <a:off x="657083" y="4945758"/>
            <a:ext cx="7173700" cy="1231292"/>
            <a:chOff x="862823" y="4945758"/>
            <a:chExt cx="7173700" cy="1231292"/>
          </a:xfrm>
        </p:grpSpPr>
        <p:grpSp>
          <p:nvGrpSpPr>
            <p:cNvPr id="19" name="Group 18"/>
            <p:cNvGrpSpPr/>
            <p:nvPr/>
          </p:nvGrpSpPr>
          <p:grpSpPr>
            <a:xfrm>
              <a:off x="862823" y="4945758"/>
              <a:ext cx="914400" cy="1231292"/>
              <a:chOff x="1858442" y="5024200"/>
              <a:chExt cx="914400" cy="1231292"/>
            </a:xfrm>
          </p:grpSpPr>
          <p:grpSp>
            <p:nvGrpSpPr>
              <p:cNvPr id="18" name="Group 17"/>
              <p:cNvGrpSpPr/>
              <p:nvPr/>
            </p:nvGrpSpPr>
            <p:grpSpPr>
              <a:xfrm>
                <a:off x="1858442" y="5024200"/>
                <a:ext cx="914400" cy="1231292"/>
                <a:chOff x="1893793" y="5036532"/>
                <a:chExt cx="914400" cy="1231292"/>
              </a:xfrm>
            </p:grpSpPr>
            <p:cxnSp>
              <p:nvCxnSpPr>
                <p:cNvPr id="37" name="Straight Connector 36"/>
                <p:cNvCxnSpPr>
                  <a:endCxn id="38" idx="2"/>
                </p:cNvCxnSpPr>
                <p:nvPr/>
              </p:nvCxnSpPr>
              <p:spPr>
                <a:xfrm flipH="1">
                  <a:off x="2350992" y="5036532"/>
                  <a:ext cx="2" cy="308183"/>
                </a:xfrm>
                <a:prstGeom prst="line">
                  <a:avLst/>
                </a:prstGeom>
                <a:ln w="38100">
                  <a:solidFill>
                    <a:srgbClr val="0091EA"/>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rot="5400000">
                  <a:off x="1889438" y="5349069"/>
                  <a:ext cx="923110" cy="914400"/>
                </a:xfrm>
                <a:prstGeom prst="ellipse">
                  <a:avLst/>
                </a:prstGeom>
                <a:solidFill>
                  <a:schemeClr val="bg1"/>
                </a:solidFill>
                <a:ln>
                  <a:solidFill>
                    <a:srgbClr val="0091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Shape 639"/>
              <p:cNvGrpSpPr/>
              <p:nvPr/>
            </p:nvGrpSpPr>
            <p:grpSpPr>
              <a:xfrm>
                <a:off x="2005837" y="5491529"/>
                <a:ext cx="637929" cy="604892"/>
                <a:chOff x="6649152" y="309350"/>
                <a:chExt cx="395800" cy="395800"/>
              </a:xfrm>
              <a:solidFill>
                <a:srgbClr val="0091EA"/>
              </a:solidFill>
            </p:grpSpPr>
            <p:sp>
              <p:nvSpPr>
                <p:cNvPr id="110" name="Shape 640"/>
                <p:cNvSpPr/>
                <p:nvPr/>
              </p:nvSpPr>
              <p:spPr>
                <a:xfrm>
                  <a:off x="6649152" y="309350"/>
                  <a:ext cx="395800" cy="395800"/>
                </a:xfrm>
                <a:custGeom>
                  <a:avLst/>
                  <a:gdLst/>
                  <a:ahLst/>
                  <a:cxnLst/>
                  <a:rect l="0" t="0" r="0" b="0"/>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11" name="Shape 641"/>
                <p:cNvSpPr/>
                <p:nvPr/>
              </p:nvSpPr>
              <p:spPr>
                <a:xfrm>
                  <a:off x="6666408" y="333700"/>
                  <a:ext cx="347100" cy="347100"/>
                </a:xfrm>
                <a:custGeom>
                  <a:avLst/>
                  <a:gdLst/>
                  <a:ahLst/>
                  <a:cxnLst/>
                  <a:rect l="0" t="0" r="0" b="0"/>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12" name="Shape 642"/>
                <p:cNvSpPr/>
                <p:nvPr/>
              </p:nvSpPr>
              <p:spPr>
                <a:xfrm>
                  <a:off x="6841759" y="397625"/>
                  <a:ext cx="54825" cy="169300"/>
                </a:xfrm>
                <a:custGeom>
                  <a:avLst/>
                  <a:gdLst/>
                  <a:ahLst/>
                  <a:cxnLst/>
                  <a:rect l="0" t="0" r="0" b="0"/>
                  <a:pathLst>
                    <a:path w="2193" h="6772" fill="none" extrusionOk="0">
                      <a:moveTo>
                        <a:pt x="1" y="1"/>
                      </a:moveTo>
                      <a:lnTo>
                        <a:pt x="1" y="4580"/>
                      </a:lnTo>
                      <a:lnTo>
                        <a:pt x="2193" y="6772"/>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13" name="Shape 643"/>
                <p:cNvSpPr/>
                <p:nvPr/>
              </p:nvSpPr>
              <p:spPr>
                <a:xfrm>
                  <a:off x="6847025" y="333700"/>
                  <a:ext cx="25" cy="29250"/>
                </a:xfrm>
                <a:custGeom>
                  <a:avLst/>
                  <a:gdLst/>
                  <a:ahLst/>
                  <a:cxnLst/>
                  <a:rect l="0" t="0" r="0" b="0"/>
                  <a:pathLst>
                    <a:path w="1" h="1170" fill="none" extrusionOk="0">
                      <a:moveTo>
                        <a:pt x="1" y="1170"/>
                      </a:moveTo>
                      <a:lnTo>
                        <a:pt x="1" y="1"/>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14" name="Shape 644"/>
                <p:cNvSpPr/>
                <p:nvPr/>
              </p:nvSpPr>
              <p:spPr>
                <a:xfrm>
                  <a:off x="6760575" y="356850"/>
                  <a:ext cx="25" cy="25"/>
                </a:xfrm>
                <a:custGeom>
                  <a:avLst/>
                  <a:gdLst/>
                  <a:ahLst/>
                  <a:cxnLst/>
                  <a:rect l="0" t="0" r="0" b="0"/>
                  <a:pathLst>
                    <a:path w="1" h="1" fill="none" extrusionOk="0">
                      <a:moveTo>
                        <a:pt x="1" y="0"/>
                      </a:moveTo>
                      <a:lnTo>
                        <a:pt x="1" y="0"/>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15" name="Shape 645"/>
                <p:cNvSpPr/>
                <p:nvPr/>
              </p:nvSpPr>
              <p:spPr>
                <a:xfrm>
                  <a:off x="6760575" y="356850"/>
                  <a:ext cx="14025" cy="24975"/>
                </a:xfrm>
                <a:custGeom>
                  <a:avLst/>
                  <a:gdLst/>
                  <a:ahLst/>
                  <a:cxnLst/>
                  <a:rect l="0" t="0" r="0" b="0"/>
                  <a:pathLst>
                    <a:path w="561" h="999" fill="none" extrusionOk="0">
                      <a:moveTo>
                        <a:pt x="1" y="0"/>
                      </a:moveTo>
                      <a:lnTo>
                        <a:pt x="561" y="999"/>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16" name="Shape 646"/>
                <p:cNvSpPr/>
                <p:nvPr/>
              </p:nvSpPr>
              <p:spPr>
                <a:xfrm>
                  <a:off x="6696650" y="420775"/>
                  <a:ext cx="25" cy="25"/>
                </a:xfrm>
                <a:custGeom>
                  <a:avLst/>
                  <a:gdLst/>
                  <a:ahLst/>
                  <a:cxnLst/>
                  <a:rect l="0" t="0" r="0" b="0"/>
                  <a:pathLst>
                    <a:path w="1" h="1" fill="none" extrusionOk="0">
                      <a:moveTo>
                        <a:pt x="0" y="0"/>
                      </a:moveTo>
                      <a:lnTo>
                        <a:pt x="0" y="0"/>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17" name="Shape 647"/>
                <p:cNvSpPr/>
                <p:nvPr/>
              </p:nvSpPr>
              <p:spPr>
                <a:xfrm>
                  <a:off x="6696650" y="420775"/>
                  <a:ext cx="24975" cy="14025"/>
                </a:xfrm>
                <a:custGeom>
                  <a:avLst/>
                  <a:gdLst/>
                  <a:ahLst/>
                  <a:cxnLst/>
                  <a:rect l="0" t="0" r="0" b="0"/>
                  <a:pathLst>
                    <a:path w="999" h="561" fill="none" extrusionOk="0">
                      <a:moveTo>
                        <a:pt x="0" y="0"/>
                      </a:moveTo>
                      <a:lnTo>
                        <a:pt x="999" y="561"/>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18" name="Shape 648"/>
                <p:cNvSpPr/>
                <p:nvPr/>
              </p:nvSpPr>
              <p:spPr>
                <a:xfrm>
                  <a:off x="6673500" y="507225"/>
                  <a:ext cx="29250" cy="25"/>
                </a:xfrm>
                <a:custGeom>
                  <a:avLst/>
                  <a:gdLst/>
                  <a:ahLst/>
                  <a:cxnLst/>
                  <a:rect l="0" t="0" r="0" b="0"/>
                  <a:pathLst>
                    <a:path w="1170" h="1" fill="none" extrusionOk="0">
                      <a:moveTo>
                        <a:pt x="1" y="1"/>
                      </a:moveTo>
                      <a:lnTo>
                        <a:pt x="1170" y="1"/>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19" name="Shape 649"/>
                <p:cNvSpPr/>
                <p:nvPr/>
              </p:nvSpPr>
              <p:spPr>
                <a:xfrm>
                  <a:off x="6696650" y="593700"/>
                  <a:ext cx="25" cy="25"/>
                </a:xfrm>
                <a:custGeom>
                  <a:avLst/>
                  <a:gdLst/>
                  <a:ahLst/>
                  <a:cxnLst/>
                  <a:rect l="0" t="0" r="0" b="0"/>
                  <a:pathLst>
                    <a:path w="1" h="1" fill="none" extrusionOk="0">
                      <a:moveTo>
                        <a:pt x="0" y="0"/>
                      </a:moveTo>
                      <a:lnTo>
                        <a:pt x="0" y="0"/>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20" name="Shape 650"/>
                <p:cNvSpPr/>
                <p:nvPr/>
              </p:nvSpPr>
              <p:spPr>
                <a:xfrm>
                  <a:off x="6696650" y="579700"/>
                  <a:ext cx="24975" cy="14025"/>
                </a:xfrm>
                <a:custGeom>
                  <a:avLst/>
                  <a:gdLst/>
                  <a:ahLst/>
                  <a:cxnLst/>
                  <a:rect l="0" t="0" r="0" b="0"/>
                  <a:pathLst>
                    <a:path w="999" h="561" fill="none" extrusionOk="0">
                      <a:moveTo>
                        <a:pt x="0" y="560"/>
                      </a:moveTo>
                      <a:lnTo>
                        <a:pt x="999" y="0"/>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21" name="Shape 651"/>
                <p:cNvSpPr/>
                <p:nvPr/>
              </p:nvSpPr>
              <p:spPr>
                <a:xfrm>
                  <a:off x="6760575" y="632675"/>
                  <a:ext cx="14025" cy="24975"/>
                </a:xfrm>
                <a:custGeom>
                  <a:avLst/>
                  <a:gdLst/>
                  <a:ahLst/>
                  <a:cxnLst/>
                  <a:rect l="0" t="0" r="0" b="0"/>
                  <a:pathLst>
                    <a:path w="561" h="999" fill="none" extrusionOk="0">
                      <a:moveTo>
                        <a:pt x="1" y="999"/>
                      </a:moveTo>
                      <a:lnTo>
                        <a:pt x="561" y="0"/>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22" name="Shape 652"/>
                <p:cNvSpPr/>
                <p:nvPr/>
              </p:nvSpPr>
              <p:spPr>
                <a:xfrm>
                  <a:off x="6760575" y="657625"/>
                  <a:ext cx="25" cy="25"/>
                </a:xfrm>
                <a:custGeom>
                  <a:avLst/>
                  <a:gdLst/>
                  <a:ahLst/>
                  <a:cxnLst/>
                  <a:rect l="0" t="0" r="0" b="0"/>
                  <a:pathLst>
                    <a:path w="1" h="1" fill="none" extrusionOk="0">
                      <a:moveTo>
                        <a:pt x="1" y="1"/>
                      </a:moveTo>
                      <a:lnTo>
                        <a:pt x="1" y="1"/>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23" name="Shape 653"/>
                <p:cNvSpPr/>
                <p:nvPr/>
              </p:nvSpPr>
              <p:spPr>
                <a:xfrm>
                  <a:off x="6847025" y="651550"/>
                  <a:ext cx="25" cy="29250"/>
                </a:xfrm>
                <a:custGeom>
                  <a:avLst/>
                  <a:gdLst/>
                  <a:ahLst/>
                  <a:cxnLst/>
                  <a:rect l="0" t="0" r="0" b="0"/>
                  <a:pathLst>
                    <a:path w="1" h="1170" fill="none" extrusionOk="0">
                      <a:moveTo>
                        <a:pt x="1" y="0"/>
                      </a:moveTo>
                      <a:lnTo>
                        <a:pt x="1" y="1169"/>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24" name="Shape 654"/>
                <p:cNvSpPr/>
                <p:nvPr/>
              </p:nvSpPr>
              <p:spPr>
                <a:xfrm>
                  <a:off x="6919500" y="632675"/>
                  <a:ext cx="14025" cy="24975"/>
                </a:xfrm>
                <a:custGeom>
                  <a:avLst/>
                  <a:gdLst/>
                  <a:ahLst/>
                  <a:cxnLst/>
                  <a:rect l="0" t="0" r="0" b="0"/>
                  <a:pathLst>
                    <a:path w="561" h="999" fill="none" extrusionOk="0">
                      <a:moveTo>
                        <a:pt x="560" y="999"/>
                      </a:moveTo>
                      <a:lnTo>
                        <a:pt x="0" y="0"/>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25" name="Shape 655"/>
                <p:cNvSpPr/>
                <p:nvPr/>
              </p:nvSpPr>
              <p:spPr>
                <a:xfrm>
                  <a:off x="6933500" y="657625"/>
                  <a:ext cx="25" cy="25"/>
                </a:xfrm>
                <a:custGeom>
                  <a:avLst/>
                  <a:gdLst/>
                  <a:ahLst/>
                  <a:cxnLst/>
                  <a:rect l="0" t="0" r="0" b="0"/>
                  <a:pathLst>
                    <a:path w="1" h="1" fill="none" extrusionOk="0">
                      <a:moveTo>
                        <a:pt x="0" y="1"/>
                      </a:moveTo>
                      <a:lnTo>
                        <a:pt x="0" y="1"/>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26" name="Shape 656"/>
                <p:cNvSpPr/>
                <p:nvPr/>
              </p:nvSpPr>
              <p:spPr>
                <a:xfrm>
                  <a:off x="6972475" y="579700"/>
                  <a:ext cx="24975" cy="14025"/>
                </a:xfrm>
                <a:custGeom>
                  <a:avLst/>
                  <a:gdLst/>
                  <a:ahLst/>
                  <a:cxnLst/>
                  <a:rect l="0" t="0" r="0" b="0"/>
                  <a:pathLst>
                    <a:path w="999" h="561" fill="none" extrusionOk="0">
                      <a:moveTo>
                        <a:pt x="999" y="560"/>
                      </a:moveTo>
                      <a:lnTo>
                        <a:pt x="0" y="0"/>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27" name="Shape 657"/>
                <p:cNvSpPr/>
                <p:nvPr/>
              </p:nvSpPr>
              <p:spPr>
                <a:xfrm>
                  <a:off x="6997425" y="593700"/>
                  <a:ext cx="25" cy="25"/>
                </a:xfrm>
                <a:custGeom>
                  <a:avLst/>
                  <a:gdLst/>
                  <a:ahLst/>
                  <a:cxnLst/>
                  <a:rect l="0" t="0" r="0" b="0"/>
                  <a:pathLst>
                    <a:path w="1" h="1" fill="none" extrusionOk="0">
                      <a:moveTo>
                        <a:pt x="1" y="0"/>
                      </a:moveTo>
                      <a:lnTo>
                        <a:pt x="1" y="0"/>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28" name="Shape 658"/>
                <p:cNvSpPr/>
                <p:nvPr/>
              </p:nvSpPr>
              <p:spPr>
                <a:xfrm>
                  <a:off x="6991350" y="507225"/>
                  <a:ext cx="29250" cy="25"/>
                </a:xfrm>
                <a:custGeom>
                  <a:avLst/>
                  <a:gdLst/>
                  <a:ahLst/>
                  <a:cxnLst/>
                  <a:rect l="0" t="0" r="0" b="0"/>
                  <a:pathLst>
                    <a:path w="1170" h="1" fill="none" extrusionOk="0">
                      <a:moveTo>
                        <a:pt x="1169" y="1"/>
                      </a:moveTo>
                      <a:lnTo>
                        <a:pt x="0" y="1"/>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29" name="Shape 659"/>
                <p:cNvSpPr/>
                <p:nvPr/>
              </p:nvSpPr>
              <p:spPr>
                <a:xfrm>
                  <a:off x="6972475" y="420775"/>
                  <a:ext cx="24975" cy="14025"/>
                </a:xfrm>
                <a:custGeom>
                  <a:avLst/>
                  <a:gdLst/>
                  <a:ahLst/>
                  <a:cxnLst/>
                  <a:rect l="0" t="0" r="0" b="0"/>
                  <a:pathLst>
                    <a:path w="999" h="561" fill="none" extrusionOk="0">
                      <a:moveTo>
                        <a:pt x="0" y="561"/>
                      </a:moveTo>
                      <a:lnTo>
                        <a:pt x="999" y="0"/>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30" name="Shape 660"/>
                <p:cNvSpPr/>
                <p:nvPr/>
              </p:nvSpPr>
              <p:spPr>
                <a:xfrm>
                  <a:off x="6997425" y="420775"/>
                  <a:ext cx="25" cy="25"/>
                </a:xfrm>
                <a:custGeom>
                  <a:avLst/>
                  <a:gdLst/>
                  <a:ahLst/>
                  <a:cxnLst/>
                  <a:rect l="0" t="0" r="0" b="0"/>
                  <a:pathLst>
                    <a:path w="1" h="1" fill="none" extrusionOk="0">
                      <a:moveTo>
                        <a:pt x="1" y="0"/>
                      </a:moveTo>
                      <a:lnTo>
                        <a:pt x="1" y="0"/>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31" name="Shape 661"/>
                <p:cNvSpPr/>
                <p:nvPr/>
              </p:nvSpPr>
              <p:spPr>
                <a:xfrm>
                  <a:off x="6919500" y="356850"/>
                  <a:ext cx="14025" cy="24975"/>
                </a:xfrm>
                <a:custGeom>
                  <a:avLst/>
                  <a:gdLst/>
                  <a:ahLst/>
                  <a:cxnLst/>
                  <a:rect l="0" t="0" r="0" b="0"/>
                  <a:pathLst>
                    <a:path w="561" h="999" fill="none" extrusionOk="0">
                      <a:moveTo>
                        <a:pt x="560" y="0"/>
                      </a:moveTo>
                      <a:lnTo>
                        <a:pt x="0" y="999"/>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32" name="Shape 662"/>
                <p:cNvSpPr/>
                <p:nvPr/>
              </p:nvSpPr>
              <p:spPr>
                <a:xfrm>
                  <a:off x="6933500" y="356850"/>
                  <a:ext cx="25" cy="25"/>
                </a:xfrm>
                <a:custGeom>
                  <a:avLst/>
                  <a:gdLst/>
                  <a:ahLst/>
                  <a:cxnLst/>
                  <a:rect l="0" t="0" r="0" b="0"/>
                  <a:pathLst>
                    <a:path w="1" h="1" fill="none" extrusionOk="0">
                      <a:moveTo>
                        <a:pt x="0" y="0"/>
                      </a:moveTo>
                      <a:lnTo>
                        <a:pt x="0" y="0"/>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grpSp>
        </p:grpSp>
        <p:sp>
          <p:nvSpPr>
            <p:cNvPr id="145" name="TextBox 144"/>
            <p:cNvSpPr txBox="1"/>
            <p:nvPr/>
          </p:nvSpPr>
          <p:spPr>
            <a:xfrm>
              <a:off x="1761636" y="5530829"/>
              <a:ext cx="6274887" cy="369332"/>
            </a:xfrm>
            <a:prstGeom prst="rect">
              <a:avLst/>
            </a:prstGeom>
            <a:noFill/>
          </p:spPr>
          <p:txBody>
            <a:bodyPr wrap="square" rtlCol="0">
              <a:spAutoFit/>
            </a:bodyPr>
            <a:lstStyle/>
            <a:p>
              <a:r>
                <a:rPr lang="en-US" sz="1800" dirty="0">
                  <a:latin typeface="Roboto Slab" panose="020B0604020202020204" charset="0"/>
                  <a:ea typeface="Roboto Slab" panose="020B0604020202020204" charset="0"/>
                </a:rPr>
                <a:t>Scope for Spatial-Temporal </a:t>
              </a:r>
              <a:r>
                <a:rPr lang="en-US" sz="1800" dirty="0" smtClean="0">
                  <a:latin typeface="Roboto Slab" panose="020B0604020202020204" charset="0"/>
                  <a:ea typeface="Roboto Slab" panose="020B0604020202020204" charset="0"/>
                </a:rPr>
                <a:t>analysis</a:t>
              </a:r>
              <a:endParaRPr lang="en-US" sz="1800" dirty="0">
                <a:latin typeface="Roboto Slab" panose="020B0604020202020204" charset="0"/>
                <a:ea typeface="Roboto Slab" panose="020B0604020202020204" charset="0"/>
              </a:endParaRPr>
            </a:p>
          </p:txBody>
        </p:sp>
      </p:grpSp>
      <p:grpSp>
        <p:nvGrpSpPr>
          <p:cNvPr id="150" name="Group 149"/>
          <p:cNvGrpSpPr/>
          <p:nvPr/>
        </p:nvGrpSpPr>
        <p:grpSpPr>
          <a:xfrm>
            <a:off x="647270" y="3731889"/>
            <a:ext cx="7192256" cy="1231292"/>
            <a:chOff x="853010" y="3731889"/>
            <a:chExt cx="7192256" cy="1231292"/>
          </a:xfrm>
        </p:grpSpPr>
        <p:grpSp>
          <p:nvGrpSpPr>
            <p:cNvPr id="22" name="Group 21"/>
            <p:cNvGrpSpPr/>
            <p:nvPr/>
          </p:nvGrpSpPr>
          <p:grpSpPr>
            <a:xfrm>
              <a:off x="853010" y="3731889"/>
              <a:ext cx="914400" cy="1231292"/>
              <a:chOff x="395810" y="4870109"/>
              <a:chExt cx="914400" cy="1231292"/>
            </a:xfrm>
          </p:grpSpPr>
          <p:cxnSp>
            <p:nvCxnSpPr>
              <p:cNvPr id="35" name="Straight Connector 34"/>
              <p:cNvCxnSpPr>
                <a:endCxn id="36" idx="2"/>
              </p:cNvCxnSpPr>
              <p:nvPr/>
            </p:nvCxnSpPr>
            <p:spPr>
              <a:xfrm flipH="1">
                <a:off x="853009" y="4870109"/>
                <a:ext cx="2" cy="308183"/>
              </a:xfrm>
              <a:prstGeom prst="line">
                <a:avLst/>
              </a:prstGeom>
              <a:ln w="38100">
                <a:solidFill>
                  <a:srgbClr val="0091EA"/>
                </a:solidFill>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395810" y="5178291"/>
                <a:ext cx="914400" cy="923110"/>
                <a:chOff x="393925" y="5173311"/>
                <a:chExt cx="914400" cy="923110"/>
              </a:xfrm>
            </p:grpSpPr>
            <p:sp>
              <p:nvSpPr>
                <p:cNvPr id="36" name="Oval 35"/>
                <p:cNvSpPr/>
                <p:nvPr/>
              </p:nvSpPr>
              <p:spPr>
                <a:xfrm rot="5400000">
                  <a:off x="389570" y="5177666"/>
                  <a:ext cx="923110" cy="914400"/>
                </a:xfrm>
                <a:prstGeom prst="ellipse">
                  <a:avLst/>
                </a:prstGeom>
                <a:solidFill>
                  <a:schemeClr val="bg1"/>
                </a:solidFill>
                <a:ln>
                  <a:solidFill>
                    <a:srgbClr val="0091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Shape 540"/>
                <p:cNvGrpSpPr/>
                <p:nvPr/>
              </p:nvGrpSpPr>
              <p:grpSpPr>
                <a:xfrm>
                  <a:off x="570626" y="5332382"/>
                  <a:ext cx="566663" cy="575092"/>
                  <a:chOff x="5941026" y="3634399"/>
                  <a:chExt cx="467650" cy="467650"/>
                </a:xfrm>
                <a:solidFill>
                  <a:srgbClr val="0091EA"/>
                </a:solidFill>
              </p:grpSpPr>
              <p:sp>
                <p:nvSpPr>
                  <p:cNvPr id="103" name="Shape 541"/>
                  <p:cNvSpPr/>
                  <p:nvPr/>
                </p:nvSpPr>
                <p:spPr>
                  <a:xfrm>
                    <a:off x="5941026" y="3634399"/>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04" name="Shape 542"/>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05" name="Shape 543"/>
                  <p:cNvSpPr/>
                  <p:nvPr/>
                </p:nvSpPr>
                <p:spPr>
                  <a:xfrm>
                    <a:off x="5943474" y="3695897"/>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06" name="Shape 544"/>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07" name="Shape 545"/>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08" name="Shape 546"/>
                  <p:cNvSpPr/>
                  <p:nvPr/>
                </p:nvSpPr>
                <p:spPr>
                  <a:xfrm>
                    <a:off x="6202851" y="3720873"/>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grpSp>
          </p:grpSp>
        </p:grpSp>
        <p:sp>
          <p:nvSpPr>
            <p:cNvPr id="146" name="TextBox 145"/>
            <p:cNvSpPr txBox="1"/>
            <p:nvPr/>
          </p:nvSpPr>
          <p:spPr>
            <a:xfrm>
              <a:off x="1770379" y="4292292"/>
              <a:ext cx="6274887" cy="369332"/>
            </a:xfrm>
            <a:prstGeom prst="rect">
              <a:avLst/>
            </a:prstGeom>
            <a:noFill/>
          </p:spPr>
          <p:txBody>
            <a:bodyPr wrap="square" rtlCol="0">
              <a:spAutoFit/>
            </a:bodyPr>
            <a:lstStyle/>
            <a:p>
              <a:r>
                <a:rPr lang="en-US" sz="1800" dirty="0">
                  <a:latin typeface="Roboto Slab" panose="020B0604020202020204" charset="0"/>
                  <a:ea typeface="Roboto Slab" panose="020B0604020202020204" charset="0"/>
                </a:rPr>
                <a:t>Scope for analyzing multiple data </a:t>
              </a:r>
              <a:r>
                <a:rPr lang="en-US" sz="1800" dirty="0" smtClean="0">
                  <a:latin typeface="Roboto Slab" panose="020B0604020202020204" charset="0"/>
                  <a:ea typeface="Roboto Slab" panose="020B0604020202020204" charset="0"/>
                </a:rPr>
                <a:t>sources</a:t>
              </a:r>
              <a:endParaRPr lang="en-US" sz="1800" dirty="0">
                <a:latin typeface="Roboto Slab" panose="020B0604020202020204" charset="0"/>
                <a:ea typeface="Roboto Slab" panose="020B0604020202020204" charset="0"/>
              </a:endParaRPr>
            </a:p>
          </p:txBody>
        </p:sp>
      </p:grpSp>
      <p:grpSp>
        <p:nvGrpSpPr>
          <p:cNvPr id="32" name="Group 31"/>
          <p:cNvGrpSpPr/>
          <p:nvPr/>
        </p:nvGrpSpPr>
        <p:grpSpPr>
          <a:xfrm>
            <a:off x="647271" y="2538255"/>
            <a:ext cx="8184495" cy="1231292"/>
            <a:chOff x="853011" y="2538255"/>
            <a:chExt cx="8184495" cy="1231292"/>
          </a:xfrm>
        </p:grpSpPr>
        <p:grpSp>
          <p:nvGrpSpPr>
            <p:cNvPr id="20" name="Group 19"/>
            <p:cNvGrpSpPr/>
            <p:nvPr/>
          </p:nvGrpSpPr>
          <p:grpSpPr>
            <a:xfrm>
              <a:off x="853011" y="2538255"/>
              <a:ext cx="914400" cy="1231292"/>
              <a:chOff x="3311265" y="4747211"/>
              <a:chExt cx="914400" cy="1231292"/>
            </a:xfrm>
          </p:grpSpPr>
          <p:cxnSp>
            <p:nvCxnSpPr>
              <p:cNvPr id="33" name="Straight Connector 32"/>
              <p:cNvCxnSpPr>
                <a:endCxn id="34" idx="2"/>
              </p:cNvCxnSpPr>
              <p:nvPr/>
            </p:nvCxnSpPr>
            <p:spPr>
              <a:xfrm flipH="1">
                <a:off x="3768464" y="4747211"/>
                <a:ext cx="2" cy="308183"/>
              </a:xfrm>
              <a:prstGeom prst="line">
                <a:avLst/>
              </a:prstGeom>
              <a:ln w="38100">
                <a:solidFill>
                  <a:srgbClr val="0091EA"/>
                </a:solidFill>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3311265" y="5055393"/>
                <a:ext cx="914400" cy="923110"/>
                <a:chOff x="3311265" y="5055393"/>
                <a:chExt cx="914400" cy="923110"/>
              </a:xfrm>
            </p:grpSpPr>
            <p:sp>
              <p:nvSpPr>
                <p:cNvPr id="34" name="Oval 33"/>
                <p:cNvSpPr/>
                <p:nvPr/>
              </p:nvSpPr>
              <p:spPr>
                <a:xfrm rot="5400000">
                  <a:off x="3306910" y="5059748"/>
                  <a:ext cx="923110" cy="914400"/>
                </a:xfrm>
                <a:prstGeom prst="ellipse">
                  <a:avLst/>
                </a:prstGeom>
                <a:solidFill>
                  <a:schemeClr val="bg1"/>
                </a:solidFill>
                <a:ln>
                  <a:solidFill>
                    <a:srgbClr val="0091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Shape 406"/>
                <p:cNvSpPr/>
                <p:nvPr/>
              </p:nvSpPr>
              <p:spPr>
                <a:xfrm>
                  <a:off x="3522184" y="5252339"/>
                  <a:ext cx="492560" cy="478381"/>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solidFill>
                  <a:srgbClr val="0091EA"/>
                </a:solid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grpSp>
        </p:grpSp>
        <p:sp>
          <p:nvSpPr>
            <p:cNvPr id="148" name="TextBox 147"/>
            <p:cNvSpPr txBox="1"/>
            <p:nvPr/>
          </p:nvSpPr>
          <p:spPr>
            <a:xfrm>
              <a:off x="1752631" y="3089168"/>
              <a:ext cx="7284875" cy="369332"/>
            </a:xfrm>
            <a:prstGeom prst="rect">
              <a:avLst/>
            </a:prstGeom>
            <a:noFill/>
          </p:spPr>
          <p:txBody>
            <a:bodyPr wrap="square" rtlCol="0">
              <a:spAutoFit/>
            </a:bodyPr>
            <a:lstStyle/>
            <a:p>
              <a:r>
                <a:rPr lang="en-US" sz="1800" dirty="0" smtClean="0">
                  <a:latin typeface="Roboto Slab" panose="020B0604020202020204" charset="0"/>
                  <a:ea typeface="Roboto Slab" panose="020B0604020202020204" charset="0"/>
                </a:rPr>
                <a:t>Huge amount of Semi-structured data</a:t>
              </a:r>
            </a:p>
          </p:txBody>
        </p:sp>
      </p:grpSp>
      <p:grpSp>
        <p:nvGrpSpPr>
          <p:cNvPr id="30" name="Group 29"/>
          <p:cNvGrpSpPr/>
          <p:nvPr/>
        </p:nvGrpSpPr>
        <p:grpSpPr>
          <a:xfrm>
            <a:off x="647270" y="1335131"/>
            <a:ext cx="8299757" cy="1231292"/>
            <a:chOff x="853010" y="1335131"/>
            <a:chExt cx="8299757" cy="1231292"/>
          </a:xfrm>
        </p:grpSpPr>
        <p:sp>
          <p:nvSpPr>
            <p:cNvPr id="14" name="TextBox 13"/>
            <p:cNvSpPr txBox="1"/>
            <p:nvPr/>
          </p:nvSpPr>
          <p:spPr>
            <a:xfrm>
              <a:off x="1775361" y="1884500"/>
              <a:ext cx="7377406" cy="369332"/>
            </a:xfrm>
            <a:prstGeom prst="rect">
              <a:avLst/>
            </a:prstGeom>
            <a:noFill/>
          </p:spPr>
          <p:txBody>
            <a:bodyPr wrap="square" rtlCol="0">
              <a:spAutoFit/>
            </a:bodyPr>
            <a:lstStyle/>
            <a:p>
              <a:r>
                <a:rPr lang="en-US" sz="1800" dirty="0" smtClean="0">
                  <a:latin typeface="Roboto Slab" panose="020B0604020202020204" charset="0"/>
                  <a:ea typeface="Roboto Slab" panose="020B0604020202020204" charset="0"/>
                </a:rPr>
                <a:t>Network thinking of data science discussions</a:t>
              </a:r>
            </a:p>
          </p:txBody>
        </p:sp>
        <p:grpSp>
          <p:nvGrpSpPr>
            <p:cNvPr id="26" name="Group 25"/>
            <p:cNvGrpSpPr/>
            <p:nvPr/>
          </p:nvGrpSpPr>
          <p:grpSpPr>
            <a:xfrm>
              <a:off x="853010" y="1335131"/>
              <a:ext cx="914400" cy="1231292"/>
              <a:chOff x="352386" y="1302236"/>
              <a:chExt cx="914400" cy="1231292"/>
            </a:xfrm>
          </p:grpSpPr>
          <p:grpSp>
            <p:nvGrpSpPr>
              <p:cNvPr id="24" name="Group 23"/>
              <p:cNvGrpSpPr/>
              <p:nvPr/>
            </p:nvGrpSpPr>
            <p:grpSpPr>
              <a:xfrm>
                <a:off x="352386" y="1302236"/>
                <a:ext cx="914400" cy="1231292"/>
                <a:chOff x="3697463" y="1305823"/>
                <a:chExt cx="914400" cy="1231292"/>
              </a:xfrm>
            </p:grpSpPr>
            <p:cxnSp>
              <p:nvCxnSpPr>
                <p:cNvPr id="3" name="Straight Connector 2"/>
                <p:cNvCxnSpPr>
                  <a:endCxn id="31" idx="2"/>
                </p:cNvCxnSpPr>
                <p:nvPr/>
              </p:nvCxnSpPr>
              <p:spPr>
                <a:xfrm flipH="1">
                  <a:off x="4154662" y="1305823"/>
                  <a:ext cx="2" cy="308183"/>
                </a:xfrm>
                <a:prstGeom prst="line">
                  <a:avLst/>
                </a:prstGeom>
                <a:ln w="38100">
                  <a:solidFill>
                    <a:srgbClr val="0091EA"/>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rot="5400000">
                  <a:off x="3693108" y="1618360"/>
                  <a:ext cx="923110" cy="914400"/>
                </a:xfrm>
                <a:prstGeom prst="ellipse">
                  <a:avLst/>
                </a:prstGeom>
                <a:solidFill>
                  <a:schemeClr val="bg1"/>
                </a:solidFill>
                <a:ln>
                  <a:solidFill>
                    <a:srgbClr val="0091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Shape 733"/>
              <p:cNvGrpSpPr/>
              <p:nvPr/>
            </p:nvGrpSpPr>
            <p:grpSpPr>
              <a:xfrm>
                <a:off x="516385" y="1801087"/>
                <a:ext cx="586400" cy="557703"/>
                <a:chOff x="5233525" y="4954450"/>
                <a:chExt cx="538275" cy="516350"/>
              </a:xfrm>
              <a:solidFill>
                <a:srgbClr val="0091EA"/>
              </a:solidFill>
            </p:grpSpPr>
            <p:sp>
              <p:nvSpPr>
                <p:cNvPr id="134" name="Shape 734"/>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35" name="Shape 735"/>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36" name="Shape 736"/>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37" name="Shape 737"/>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38" name="Shape 738"/>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39" name="Shape 739"/>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40" name="Shape 740"/>
                <p:cNvSpPr/>
                <p:nvPr/>
              </p:nvSpPr>
              <p:spPr>
                <a:xfrm>
                  <a:off x="5367475" y="5025075"/>
                  <a:ext cx="81600" cy="105975"/>
                </a:xfrm>
                <a:custGeom>
                  <a:avLst/>
                  <a:gdLst/>
                  <a:ahLst/>
                  <a:cxnLst/>
                  <a:rect l="0" t="0" r="0" b="0"/>
                  <a:pathLst>
                    <a:path w="3264" h="4239" fill="none" extrusionOk="0">
                      <a:moveTo>
                        <a:pt x="0" y="1"/>
                      </a:moveTo>
                      <a:lnTo>
                        <a:pt x="3264" y="4238"/>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41" name="Shape 741"/>
                <p:cNvSpPr/>
                <p:nvPr/>
              </p:nvSpPr>
              <p:spPr>
                <a:xfrm>
                  <a:off x="5567800" y="4999500"/>
                  <a:ext cx="115100" cy="133975"/>
                </a:xfrm>
                <a:custGeom>
                  <a:avLst/>
                  <a:gdLst/>
                  <a:ahLst/>
                  <a:cxnLst/>
                  <a:rect l="0" t="0" r="0" b="0"/>
                  <a:pathLst>
                    <a:path w="4604" h="5359" fill="none" extrusionOk="0">
                      <a:moveTo>
                        <a:pt x="0" y="5359"/>
                      </a:moveTo>
                      <a:lnTo>
                        <a:pt x="4603" y="1"/>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42" name="Shape 742"/>
                <p:cNvSpPr/>
                <p:nvPr/>
              </p:nvSpPr>
              <p:spPr>
                <a:xfrm>
                  <a:off x="5600075" y="5217475"/>
                  <a:ext cx="127275" cy="16475"/>
                </a:xfrm>
                <a:custGeom>
                  <a:avLst/>
                  <a:gdLst/>
                  <a:ahLst/>
                  <a:cxnLst/>
                  <a:rect l="0" t="0" r="0" b="0"/>
                  <a:pathLst>
                    <a:path w="5091" h="659" fill="none" extrusionOk="0">
                      <a:moveTo>
                        <a:pt x="5090" y="658"/>
                      </a:moveTo>
                      <a:lnTo>
                        <a:pt x="0" y="1"/>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43" name="Shape 743"/>
                <p:cNvSpPr/>
                <p:nvPr/>
              </p:nvSpPr>
              <p:spPr>
                <a:xfrm>
                  <a:off x="5497775" y="5299675"/>
                  <a:ext cx="4900" cy="126675"/>
                </a:xfrm>
                <a:custGeom>
                  <a:avLst/>
                  <a:gdLst/>
                  <a:ahLst/>
                  <a:cxnLst/>
                  <a:rect l="0" t="0" r="0" b="0"/>
                  <a:pathLst>
                    <a:path w="196" h="5067" fill="none" extrusionOk="0">
                      <a:moveTo>
                        <a:pt x="0" y="5067"/>
                      </a:moveTo>
                      <a:lnTo>
                        <a:pt x="195" y="1"/>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sp>
              <p:nvSpPr>
                <p:cNvPr id="144" name="Shape 744"/>
                <p:cNvSpPr/>
                <p:nvPr/>
              </p:nvSpPr>
              <p:spPr>
                <a:xfrm>
                  <a:off x="5277975" y="5241825"/>
                  <a:ext cx="141275" cy="58500"/>
                </a:xfrm>
                <a:custGeom>
                  <a:avLst/>
                  <a:gdLst/>
                  <a:ahLst/>
                  <a:cxnLst/>
                  <a:rect l="0" t="0" r="0" b="0"/>
                  <a:pathLst>
                    <a:path w="5651" h="2340" fill="none" extrusionOk="0">
                      <a:moveTo>
                        <a:pt x="0" y="2339"/>
                      </a:moveTo>
                      <a:lnTo>
                        <a:pt x="5651" y="1"/>
                      </a:lnTo>
                    </a:path>
                  </a:pathLst>
                </a:custGeom>
                <a:grpFill/>
                <a:ln w="12175" cap="rnd"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FFFFFF"/>
                    </a:solidFill>
                  </a:endParaRPr>
                </a:p>
              </p:txBody>
            </p:sp>
          </p:grpSp>
        </p:grpSp>
      </p:grpSp>
    </p:spTree>
    <p:extLst>
      <p:ext uri="{BB962C8B-B14F-4D97-AF65-F5344CB8AC3E}">
        <p14:creationId xmlns:p14="http://schemas.microsoft.com/office/powerpoint/2010/main" val="225828945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up)">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0"/>
                                        </p:tgtEl>
                                        <p:attrNameLst>
                                          <p:attrName>style.visibility</p:attrName>
                                        </p:attrNameLst>
                                      </p:cBhvr>
                                      <p:to>
                                        <p:strVal val="visible"/>
                                      </p:to>
                                    </p:set>
                                    <p:animEffect transition="in" filter="wipe(up)">
                                      <p:cBhvr>
                                        <p:cTn id="17" dur="500"/>
                                        <p:tgtEl>
                                          <p:spTgt spid="1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51"/>
                                        </p:tgtEl>
                                        <p:attrNameLst>
                                          <p:attrName>style.visibility</p:attrName>
                                        </p:attrNameLst>
                                      </p:cBhvr>
                                      <p:to>
                                        <p:strVal val="visible"/>
                                      </p:to>
                                    </p:set>
                                    <p:animEffect transition="in" filter="wipe(up)">
                                      <p:cBhvr>
                                        <p:cTn id="22"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ctrTitle"/>
          </p:nvPr>
        </p:nvSpPr>
        <p:spPr>
          <a:xfrm>
            <a:off x="1546025" y="2034925"/>
            <a:ext cx="5832600" cy="1546500"/>
          </a:xfrm>
          <a:prstGeom prst="rect">
            <a:avLst/>
          </a:prstGeom>
        </p:spPr>
        <p:txBody>
          <a:bodyPr lIns="91425" tIns="91425" rIns="91425" bIns="91425" anchor="b" anchorCtr="0">
            <a:noAutofit/>
          </a:bodyPr>
          <a:lstStyle/>
          <a:p>
            <a:pPr rtl="0">
              <a:spcBef>
                <a:spcPts val="0"/>
              </a:spcBef>
              <a:buNone/>
            </a:pPr>
            <a:r>
              <a:rPr lang="en" sz="6000" dirty="0">
                <a:solidFill>
                  <a:srgbClr val="CFD8DC"/>
                </a:solidFill>
              </a:rPr>
              <a:t>3</a:t>
            </a:r>
            <a:r>
              <a:rPr lang="en" sz="6000" dirty="0" smtClean="0">
                <a:solidFill>
                  <a:srgbClr val="CFD8DC"/>
                </a:solidFill>
              </a:rPr>
              <a:t>.</a:t>
            </a:r>
            <a:endParaRPr lang="en" sz="6000" dirty="0">
              <a:solidFill>
                <a:srgbClr val="CFD8DC"/>
              </a:solidFill>
            </a:endParaRPr>
          </a:p>
          <a:p>
            <a:pPr lvl="0" rtl="0">
              <a:spcBef>
                <a:spcPts val="0"/>
              </a:spcBef>
              <a:buNone/>
            </a:pPr>
            <a:r>
              <a:rPr lang="en" dirty="0" smtClean="0"/>
              <a:t>Data Processing</a:t>
            </a:r>
            <a:endParaRPr lang="en" dirty="0"/>
          </a:p>
        </p:txBody>
      </p:sp>
      <p:sp>
        <p:nvSpPr>
          <p:cNvPr id="84" name="Shape 84"/>
          <p:cNvSpPr txBox="1">
            <a:spLocks noGrp="1"/>
          </p:cNvSpPr>
          <p:nvPr>
            <p:ph type="subTitle" idx="1"/>
          </p:nvPr>
        </p:nvSpPr>
        <p:spPr>
          <a:xfrm>
            <a:off x="1546025" y="3710548"/>
            <a:ext cx="6560912" cy="1046400"/>
          </a:xfrm>
          <a:prstGeom prst="rect">
            <a:avLst/>
          </a:prstGeom>
        </p:spPr>
        <p:txBody>
          <a:bodyPr lIns="91425" tIns="91425" rIns="91425" bIns="91425" anchor="t" anchorCtr="0">
            <a:noAutofit/>
          </a:bodyPr>
          <a:lstStyle/>
          <a:p>
            <a:pPr lvl="0" rtl="0">
              <a:spcBef>
                <a:spcPts val="0"/>
              </a:spcBef>
              <a:buNone/>
            </a:pPr>
            <a:endParaRPr lang="en" dirty="0" smtClean="0"/>
          </a:p>
        </p:txBody>
      </p:sp>
    </p:spTree>
    <p:extLst>
      <p:ext uri="{BB962C8B-B14F-4D97-AF65-F5344CB8AC3E}">
        <p14:creationId xmlns:p14="http://schemas.microsoft.com/office/powerpoint/2010/main" val="3208343117"/>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grpSp>
        <p:nvGrpSpPr>
          <p:cNvPr id="9" name="Group 8"/>
          <p:cNvGrpSpPr/>
          <p:nvPr/>
        </p:nvGrpSpPr>
        <p:grpSpPr>
          <a:xfrm>
            <a:off x="5263376" y="2457805"/>
            <a:ext cx="3051225" cy="1389969"/>
            <a:chOff x="5263376" y="2792335"/>
            <a:chExt cx="3051225" cy="1389969"/>
          </a:xfrm>
        </p:grpSpPr>
        <p:pic>
          <p:nvPicPr>
            <p:cNvPr id="3" name="Picture 2"/>
            <p:cNvPicPr>
              <a:picLocks noChangeAspect="1"/>
            </p:cNvPicPr>
            <p:nvPr/>
          </p:nvPicPr>
          <p:blipFill>
            <a:blip r:embed="rId3"/>
            <a:stretch>
              <a:fillRect/>
            </a:stretch>
          </p:blipFill>
          <p:spPr>
            <a:xfrm>
              <a:off x="5263376" y="2792335"/>
              <a:ext cx="2789314" cy="924991"/>
            </a:xfrm>
            <a:prstGeom prst="rect">
              <a:avLst/>
            </a:prstGeom>
          </p:spPr>
        </p:pic>
        <p:sp>
          <p:nvSpPr>
            <p:cNvPr id="7" name="TextBox 6"/>
            <p:cNvSpPr txBox="1"/>
            <p:nvPr/>
          </p:nvSpPr>
          <p:spPr>
            <a:xfrm>
              <a:off x="5318689" y="3535973"/>
              <a:ext cx="2995912" cy="646331"/>
            </a:xfrm>
            <a:prstGeom prst="rect">
              <a:avLst/>
            </a:prstGeom>
            <a:noFill/>
          </p:spPr>
          <p:txBody>
            <a:bodyPr wrap="square" rtlCol="0">
              <a:spAutoFit/>
            </a:bodyPr>
            <a:lstStyle/>
            <a:p>
              <a:pPr algn="ctr"/>
              <a:r>
                <a:rPr lang="en-US" sz="1800" dirty="0" smtClean="0">
                  <a:solidFill>
                    <a:schemeClr val="tx1">
                      <a:lumMod val="65000"/>
                      <a:lumOff val="35000"/>
                    </a:schemeClr>
                  </a:solidFill>
                  <a:latin typeface="Roboto Slab" panose="020B0604020202020204" charset="0"/>
                  <a:ea typeface="Roboto Slab" panose="020B0604020202020204" charset="0"/>
                </a:rPr>
                <a:t>Unstructured Data Cleansing, Aggregation</a:t>
              </a:r>
              <a:endParaRPr lang="en-US" sz="2400" dirty="0">
                <a:solidFill>
                  <a:schemeClr val="tx1">
                    <a:lumMod val="65000"/>
                    <a:lumOff val="35000"/>
                  </a:schemeClr>
                </a:solidFill>
                <a:latin typeface="Roboto Slab" panose="020B0604020202020204" charset="0"/>
                <a:ea typeface="Roboto Slab" panose="020B0604020202020204" charset="0"/>
              </a:endParaRPr>
            </a:p>
          </p:txBody>
        </p:sp>
      </p:grpSp>
      <p:grpSp>
        <p:nvGrpSpPr>
          <p:cNvPr id="8" name="Group 7"/>
          <p:cNvGrpSpPr/>
          <p:nvPr/>
        </p:nvGrpSpPr>
        <p:grpSpPr>
          <a:xfrm>
            <a:off x="1083619" y="2446649"/>
            <a:ext cx="2718948" cy="1405015"/>
            <a:chOff x="1083619" y="2792335"/>
            <a:chExt cx="2718948" cy="1405015"/>
          </a:xfrm>
        </p:grpSpPr>
        <p:pic>
          <p:nvPicPr>
            <p:cNvPr id="5" name="Picture 4"/>
            <p:cNvPicPr>
              <a:picLocks noChangeAspect="1"/>
            </p:cNvPicPr>
            <p:nvPr/>
          </p:nvPicPr>
          <p:blipFill>
            <a:blip r:embed="rId4"/>
            <a:stretch>
              <a:fillRect/>
            </a:stretch>
          </p:blipFill>
          <p:spPr>
            <a:xfrm>
              <a:off x="1501459" y="2792335"/>
              <a:ext cx="1568739" cy="809509"/>
            </a:xfrm>
            <a:prstGeom prst="rect">
              <a:avLst/>
            </a:prstGeom>
          </p:spPr>
        </p:pic>
        <p:sp>
          <p:nvSpPr>
            <p:cNvPr id="51" name="TextBox 50"/>
            <p:cNvSpPr txBox="1"/>
            <p:nvPr/>
          </p:nvSpPr>
          <p:spPr>
            <a:xfrm>
              <a:off x="1083619" y="3551019"/>
              <a:ext cx="2718948" cy="646331"/>
            </a:xfrm>
            <a:prstGeom prst="rect">
              <a:avLst/>
            </a:prstGeom>
            <a:noFill/>
          </p:spPr>
          <p:txBody>
            <a:bodyPr wrap="square" rtlCol="0">
              <a:spAutoFit/>
            </a:bodyPr>
            <a:lstStyle/>
            <a:p>
              <a:pPr algn="ctr"/>
              <a:r>
                <a:rPr lang="en-US" sz="1800" dirty="0" smtClean="0">
                  <a:solidFill>
                    <a:schemeClr val="tx1">
                      <a:lumMod val="65000"/>
                      <a:lumOff val="35000"/>
                    </a:schemeClr>
                  </a:solidFill>
                  <a:latin typeface="Roboto Slab" panose="020B0604020202020204" charset="0"/>
                  <a:ea typeface="Roboto Slab" panose="020B0604020202020204" charset="0"/>
                </a:rPr>
                <a:t>Structured Data Cleansing, Aggregation</a:t>
              </a:r>
              <a:endParaRPr lang="en-US" sz="2400" dirty="0">
                <a:solidFill>
                  <a:schemeClr val="tx1">
                    <a:lumMod val="65000"/>
                    <a:lumOff val="35000"/>
                  </a:schemeClr>
                </a:solidFill>
                <a:latin typeface="Roboto Slab" panose="020B0604020202020204" charset="0"/>
                <a:ea typeface="Roboto Slab" panose="020B0604020202020204" charset="0"/>
              </a:endParaRPr>
            </a:p>
          </p:txBody>
        </p:sp>
      </p:grpSp>
      <p:sp>
        <p:nvSpPr>
          <p:cNvPr id="201" name="Shape 201"/>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r>
              <a:rPr lang="en" sz="4000" b="1" dirty="0"/>
              <a:t>Data </a:t>
            </a:r>
            <a:r>
              <a:rPr lang="en" sz="4000" b="1" dirty="0" smtClean="0"/>
              <a:t>Collection &amp; Processing</a:t>
            </a:r>
            <a:endParaRPr lang="en" sz="4000" b="1" dirty="0"/>
          </a:p>
        </p:txBody>
      </p:sp>
      <p:grpSp>
        <p:nvGrpSpPr>
          <p:cNvPr id="34" name="Group 33"/>
          <p:cNvGrpSpPr/>
          <p:nvPr/>
        </p:nvGrpSpPr>
        <p:grpSpPr>
          <a:xfrm>
            <a:off x="465296" y="1372939"/>
            <a:ext cx="4367450" cy="1152864"/>
            <a:chOff x="1091417" y="3334113"/>
            <a:chExt cx="4367450" cy="1152864"/>
          </a:xfrm>
        </p:grpSpPr>
        <p:pic>
          <p:nvPicPr>
            <p:cNvPr id="35" name="Picture 34"/>
            <p:cNvPicPr>
              <a:picLocks noChangeAspect="1"/>
            </p:cNvPicPr>
            <p:nvPr/>
          </p:nvPicPr>
          <p:blipFill rotWithShape="1">
            <a:blip r:embed="rId5"/>
            <a:srcRect l="15866" t="10827" r="18941" b="13488"/>
            <a:stretch/>
          </p:blipFill>
          <p:spPr>
            <a:xfrm>
              <a:off x="1091417" y="3334113"/>
              <a:ext cx="759248" cy="881427"/>
            </a:xfrm>
            <a:prstGeom prst="rect">
              <a:avLst/>
            </a:prstGeom>
          </p:spPr>
        </p:pic>
        <p:sp>
          <p:nvSpPr>
            <p:cNvPr id="36" name="TextBox 35"/>
            <p:cNvSpPr txBox="1"/>
            <p:nvPr/>
          </p:nvSpPr>
          <p:spPr>
            <a:xfrm>
              <a:off x="1850664" y="3409759"/>
              <a:ext cx="3608203" cy="1077218"/>
            </a:xfrm>
            <a:prstGeom prst="rect">
              <a:avLst/>
            </a:prstGeom>
            <a:noFill/>
          </p:spPr>
          <p:txBody>
            <a:bodyPr wrap="square" rtlCol="0">
              <a:spAutoFit/>
            </a:bodyPr>
            <a:lstStyle/>
            <a:p>
              <a:r>
                <a:rPr lang="en-US" sz="2800" b="1" dirty="0" smtClean="0">
                  <a:solidFill>
                    <a:schemeClr val="tx1">
                      <a:lumMod val="65000"/>
                      <a:lumOff val="35000"/>
                    </a:schemeClr>
                  </a:solidFill>
                  <a:latin typeface="Roboto Slab" panose="020B0604020202020204" charset="0"/>
                  <a:ea typeface="Roboto Slab" panose="020B0604020202020204" charset="0"/>
                </a:rPr>
                <a:t>Stack-Overflow</a:t>
              </a:r>
            </a:p>
            <a:p>
              <a:r>
                <a:rPr lang="en-US" sz="1800" dirty="0" smtClean="0">
                  <a:solidFill>
                    <a:schemeClr val="tx1">
                      <a:lumMod val="65000"/>
                      <a:lumOff val="35000"/>
                    </a:schemeClr>
                  </a:solidFill>
                  <a:latin typeface="Roboto Slab" panose="020B0604020202020204" charset="0"/>
                  <a:ea typeface="Roboto Slab" panose="020B0604020202020204" charset="0"/>
                </a:rPr>
                <a:t>(Data Explorer API to filter</a:t>
              </a:r>
            </a:p>
            <a:p>
              <a:r>
                <a:rPr lang="en-US" sz="1800" dirty="0" smtClean="0">
                  <a:solidFill>
                    <a:schemeClr val="tx1">
                      <a:lumMod val="65000"/>
                      <a:lumOff val="35000"/>
                    </a:schemeClr>
                  </a:solidFill>
                  <a:latin typeface="Roboto Slab" panose="020B0604020202020204" charset="0"/>
                  <a:ea typeface="Roboto Slab" panose="020B0604020202020204" charset="0"/>
                </a:rPr>
                <a:t>Posts relevant to Data Science)</a:t>
              </a:r>
              <a:endParaRPr lang="en-US" sz="2800" dirty="0">
                <a:solidFill>
                  <a:schemeClr val="tx1">
                    <a:lumMod val="65000"/>
                    <a:lumOff val="35000"/>
                  </a:schemeClr>
                </a:solidFill>
                <a:latin typeface="Roboto Slab" panose="020B0604020202020204" charset="0"/>
                <a:ea typeface="Roboto Slab" panose="020B0604020202020204" charset="0"/>
              </a:endParaRPr>
            </a:p>
          </p:txBody>
        </p:sp>
      </p:grpSp>
      <p:grpSp>
        <p:nvGrpSpPr>
          <p:cNvPr id="38" name="Group 37"/>
          <p:cNvGrpSpPr/>
          <p:nvPr/>
        </p:nvGrpSpPr>
        <p:grpSpPr>
          <a:xfrm>
            <a:off x="4832747" y="1413557"/>
            <a:ext cx="4178860" cy="1077218"/>
            <a:chOff x="5355020" y="3609435"/>
            <a:chExt cx="4178860" cy="1077218"/>
          </a:xfrm>
        </p:grpSpPr>
        <p:pic>
          <p:nvPicPr>
            <p:cNvPr id="39" name="Picture 2" descr="http://www.kirkcosiermusic.com/wp-content/uploads/2015/05/twitter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7348" y="3734265"/>
              <a:ext cx="859049" cy="644286"/>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5355020" y="3609435"/>
              <a:ext cx="4178860" cy="1077218"/>
            </a:xfrm>
            <a:prstGeom prst="rect">
              <a:avLst/>
            </a:prstGeom>
            <a:noFill/>
          </p:spPr>
          <p:txBody>
            <a:bodyPr wrap="square" rtlCol="0">
              <a:spAutoFit/>
            </a:bodyPr>
            <a:lstStyle/>
            <a:p>
              <a:pPr algn="ctr"/>
              <a:r>
                <a:rPr lang="en-US" sz="2800" b="1" dirty="0" smtClean="0">
                  <a:solidFill>
                    <a:schemeClr val="tx1">
                      <a:lumMod val="65000"/>
                      <a:lumOff val="35000"/>
                    </a:schemeClr>
                  </a:solidFill>
                  <a:latin typeface="Roboto Slab" panose="020B0604020202020204" charset="0"/>
                  <a:ea typeface="Roboto Slab" panose="020B0604020202020204" charset="0"/>
                </a:rPr>
                <a:t>Twitter</a:t>
              </a:r>
            </a:p>
            <a:p>
              <a:r>
                <a:rPr lang="en-US" sz="1800" dirty="0" smtClean="0">
                  <a:solidFill>
                    <a:schemeClr val="tx1">
                      <a:lumMod val="65000"/>
                      <a:lumOff val="35000"/>
                    </a:schemeClr>
                  </a:solidFill>
                  <a:latin typeface="Roboto Slab" panose="020B0604020202020204" charset="0"/>
                  <a:ea typeface="Roboto Slab" panose="020B0604020202020204" charset="0"/>
                </a:rPr>
                <a:t>(Python - </a:t>
              </a:r>
              <a:r>
                <a:rPr lang="en-US" sz="1800" dirty="0" err="1" smtClean="0">
                  <a:solidFill>
                    <a:schemeClr val="tx1">
                      <a:lumMod val="65000"/>
                      <a:lumOff val="35000"/>
                    </a:schemeClr>
                  </a:solidFill>
                  <a:latin typeface="Roboto Slab" panose="020B0604020202020204" charset="0"/>
                  <a:ea typeface="Roboto Slab" panose="020B0604020202020204" charset="0"/>
                </a:rPr>
                <a:t>Tweepy</a:t>
              </a:r>
              <a:r>
                <a:rPr lang="en-US" sz="1800" dirty="0" smtClean="0">
                  <a:solidFill>
                    <a:schemeClr val="tx1">
                      <a:lumMod val="65000"/>
                      <a:lumOff val="35000"/>
                    </a:schemeClr>
                  </a:solidFill>
                  <a:latin typeface="Roboto Slab" panose="020B0604020202020204" charset="0"/>
                  <a:ea typeface="Roboto Slab" panose="020B0604020202020204" charset="0"/>
                </a:rPr>
                <a:t> Package, </a:t>
              </a:r>
            </a:p>
            <a:p>
              <a:r>
                <a:rPr lang="en-US" sz="1800" dirty="0">
                  <a:solidFill>
                    <a:schemeClr val="tx1">
                      <a:lumMod val="65000"/>
                      <a:lumOff val="35000"/>
                    </a:schemeClr>
                  </a:solidFill>
                  <a:latin typeface="Roboto Slab" panose="020B0604020202020204" charset="0"/>
                  <a:ea typeface="Roboto Slab" panose="020B0604020202020204" charset="0"/>
                </a:rPr>
                <a:t>  </a:t>
              </a:r>
              <a:r>
                <a:rPr lang="en-US" sz="1800" dirty="0" smtClean="0">
                  <a:solidFill>
                    <a:schemeClr val="tx1">
                      <a:lumMod val="65000"/>
                      <a:lumOff val="35000"/>
                    </a:schemeClr>
                  </a:solidFill>
                  <a:latin typeface="Roboto Slab" panose="020B0604020202020204" charset="0"/>
                  <a:ea typeface="Roboto Slab" panose="020B0604020202020204" charset="0"/>
                </a:rPr>
                <a:t>Bag of Keywords, 150 Blogs)</a:t>
              </a:r>
              <a:endParaRPr lang="en-US" sz="1800" dirty="0">
                <a:solidFill>
                  <a:schemeClr val="tx1">
                    <a:lumMod val="65000"/>
                    <a:lumOff val="35000"/>
                  </a:schemeClr>
                </a:solidFill>
                <a:latin typeface="Roboto Slab" panose="020B0604020202020204" charset="0"/>
                <a:ea typeface="Roboto Slab" panose="020B0604020202020204" charset="0"/>
              </a:endParaRPr>
            </a:p>
          </p:txBody>
        </p:sp>
      </p:grpSp>
      <p:pic>
        <p:nvPicPr>
          <p:cNvPr id="44" name="Picture 43"/>
          <p:cNvPicPr>
            <a:picLocks noChangeAspect="1"/>
          </p:cNvPicPr>
          <p:nvPr/>
        </p:nvPicPr>
        <p:blipFill rotWithShape="1">
          <a:blip r:embed="rId5"/>
          <a:srcRect l="15866" t="10827" r="18941" b="13488"/>
          <a:stretch/>
        </p:blipFill>
        <p:spPr>
          <a:xfrm>
            <a:off x="465296" y="1372938"/>
            <a:ext cx="759248" cy="881427"/>
          </a:xfrm>
          <a:prstGeom prst="rect">
            <a:avLst/>
          </a:prstGeom>
        </p:spPr>
      </p:pic>
      <p:pic>
        <p:nvPicPr>
          <p:cNvPr id="45" name="Picture 2" descr="http://www.kirkcosiermusic.com/wp-content/uploads/2015/05/twitter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5076" y="1538387"/>
            <a:ext cx="859049" cy="644286"/>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936702" y="4065540"/>
            <a:ext cx="7259444" cy="1574225"/>
            <a:chOff x="936702" y="4054389"/>
            <a:chExt cx="7259444" cy="1574225"/>
          </a:xfrm>
        </p:grpSpPr>
        <p:pic>
          <p:nvPicPr>
            <p:cNvPr id="46" name="Picture 45"/>
            <p:cNvPicPr>
              <a:picLocks noChangeAspect="1"/>
            </p:cNvPicPr>
            <p:nvPr/>
          </p:nvPicPr>
          <p:blipFill>
            <a:blip r:embed="rId7"/>
            <a:stretch>
              <a:fillRect/>
            </a:stretch>
          </p:blipFill>
          <p:spPr>
            <a:xfrm>
              <a:off x="4051147" y="4066252"/>
              <a:ext cx="2424458" cy="714454"/>
            </a:xfrm>
            <a:prstGeom prst="rect">
              <a:avLst/>
            </a:prstGeom>
          </p:spPr>
        </p:pic>
        <p:grpSp>
          <p:nvGrpSpPr>
            <p:cNvPr id="42" name="Group 41"/>
            <p:cNvGrpSpPr/>
            <p:nvPr/>
          </p:nvGrpSpPr>
          <p:grpSpPr>
            <a:xfrm>
              <a:off x="936702" y="4054389"/>
              <a:ext cx="7259444" cy="1574225"/>
              <a:chOff x="936702" y="4054389"/>
              <a:chExt cx="7259444" cy="1574225"/>
            </a:xfrm>
          </p:grpSpPr>
          <p:pic>
            <p:nvPicPr>
              <p:cNvPr id="1030" name="Picture 6" descr="https://developer.r-project.org/Logo/Rlogo-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0198" y="4054389"/>
                <a:ext cx="816999" cy="619793"/>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936702" y="4705284"/>
                <a:ext cx="7259444" cy="923330"/>
              </a:xfrm>
              <a:prstGeom prst="rect">
                <a:avLst/>
              </a:prstGeom>
              <a:noFill/>
            </p:spPr>
            <p:txBody>
              <a:bodyPr wrap="square" rtlCol="0">
                <a:spAutoFit/>
              </a:bodyPr>
              <a:lstStyle/>
              <a:p>
                <a:pPr algn="ctr"/>
                <a:r>
                  <a:rPr lang="en-US" sz="1800" dirty="0" smtClean="0">
                    <a:solidFill>
                      <a:schemeClr val="tx1">
                        <a:lumMod val="65000"/>
                        <a:lumOff val="35000"/>
                      </a:schemeClr>
                    </a:solidFill>
                    <a:latin typeface="Roboto Slab" panose="020B0604020202020204" charset="0"/>
                    <a:ea typeface="Roboto Slab" panose="020B0604020202020204" charset="0"/>
                  </a:rPr>
                  <a:t>Filtering Data, </a:t>
                </a:r>
              </a:p>
              <a:p>
                <a:pPr algn="ctr"/>
                <a:r>
                  <a:rPr lang="en-US" sz="1800" dirty="0" smtClean="0">
                    <a:solidFill>
                      <a:schemeClr val="tx1">
                        <a:lumMod val="65000"/>
                        <a:lumOff val="35000"/>
                      </a:schemeClr>
                    </a:solidFill>
                    <a:latin typeface="Roboto Slab" panose="020B0604020202020204" charset="0"/>
                    <a:ea typeface="Roboto Slab" panose="020B0604020202020204" charset="0"/>
                  </a:rPr>
                  <a:t>Creating Network Files (Document Term Matrix, Edge List), </a:t>
                </a:r>
              </a:p>
              <a:p>
                <a:pPr algn="ctr"/>
                <a:r>
                  <a:rPr lang="en-US" sz="1800" dirty="0" smtClean="0">
                    <a:solidFill>
                      <a:schemeClr val="tx1">
                        <a:lumMod val="65000"/>
                        <a:lumOff val="35000"/>
                      </a:schemeClr>
                    </a:solidFill>
                    <a:latin typeface="Roboto Slab" panose="020B0604020202020204" charset="0"/>
                    <a:ea typeface="Roboto Slab" panose="020B0604020202020204" charset="0"/>
                  </a:rPr>
                  <a:t>Build Prediction Models</a:t>
                </a:r>
                <a:endParaRPr lang="en-US" sz="2400" dirty="0">
                  <a:solidFill>
                    <a:schemeClr val="tx1">
                      <a:lumMod val="65000"/>
                      <a:lumOff val="35000"/>
                    </a:schemeClr>
                  </a:solidFill>
                  <a:latin typeface="Roboto Slab" panose="020B0604020202020204" charset="0"/>
                  <a:ea typeface="Roboto Slab" panose="020B0604020202020204" charset="0"/>
                </a:endParaRPr>
              </a:p>
            </p:txBody>
          </p:sp>
        </p:grpSp>
      </p:grpSp>
      <p:grpSp>
        <p:nvGrpSpPr>
          <p:cNvPr id="10" name="Group 9"/>
          <p:cNvGrpSpPr/>
          <p:nvPr/>
        </p:nvGrpSpPr>
        <p:grpSpPr>
          <a:xfrm>
            <a:off x="0" y="5708329"/>
            <a:ext cx="9144000" cy="1024530"/>
            <a:chOff x="0" y="5262285"/>
            <a:chExt cx="9144000" cy="1024530"/>
          </a:xfrm>
        </p:grpSpPr>
        <p:pic>
          <p:nvPicPr>
            <p:cNvPr id="6" name="Picture 5"/>
            <p:cNvPicPr>
              <a:picLocks noChangeAspect="1"/>
            </p:cNvPicPr>
            <p:nvPr/>
          </p:nvPicPr>
          <p:blipFill>
            <a:blip r:embed="rId9"/>
            <a:stretch>
              <a:fillRect/>
            </a:stretch>
          </p:blipFill>
          <p:spPr>
            <a:xfrm>
              <a:off x="3511123" y="5262285"/>
              <a:ext cx="1807566" cy="702943"/>
            </a:xfrm>
            <a:prstGeom prst="rect">
              <a:avLst/>
            </a:prstGeom>
          </p:spPr>
        </p:pic>
        <p:sp>
          <p:nvSpPr>
            <p:cNvPr id="53" name="TextBox 52"/>
            <p:cNvSpPr txBox="1"/>
            <p:nvPr/>
          </p:nvSpPr>
          <p:spPr>
            <a:xfrm>
              <a:off x="0" y="5917483"/>
              <a:ext cx="9144000" cy="369332"/>
            </a:xfrm>
            <a:prstGeom prst="rect">
              <a:avLst/>
            </a:prstGeom>
            <a:noFill/>
          </p:spPr>
          <p:txBody>
            <a:bodyPr wrap="square" rtlCol="0">
              <a:spAutoFit/>
            </a:bodyPr>
            <a:lstStyle/>
            <a:p>
              <a:pPr algn="ctr"/>
              <a:r>
                <a:rPr lang="en-US" sz="1800" dirty="0" smtClean="0">
                  <a:solidFill>
                    <a:schemeClr val="tx1">
                      <a:lumMod val="65000"/>
                      <a:lumOff val="35000"/>
                    </a:schemeClr>
                  </a:solidFill>
                  <a:latin typeface="Roboto Slab" panose="020B0604020202020204" charset="0"/>
                  <a:ea typeface="Roboto Slab" panose="020B0604020202020204" charset="0"/>
                </a:rPr>
                <a:t>Visualize Networks &amp; Communities</a:t>
              </a:r>
              <a:endParaRPr lang="en-US" sz="2400" dirty="0">
                <a:solidFill>
                  <a:schemeClr val="tx1">
                    <a:lumMod val="65000"/>
                    <a:lumOff val="35000"/>
                  </a:schemeClr>
                </a:solidFill>
                <a:latin typeface="Roboto Slab" panose="020B0604020202020204" charset="0"/>
                <a:ea typeface="Roboto Slab" panose="020B0604020202020204" charset="0"/>
              </a:endParaRPr>
            </a:p>
          </p:txBody>
        </p:sp>
      </p:grpSp>
    </p:spTree>
    <p:extLst>
      <p:ext uri="{BB962C8B-B14F-4D97-AF65-F5344CB8AC3E}">
        <p14:creationId xmlns:p14="http://schemas.microsoft.com/office/powerpoint/2010/main" val="217972994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1.85185E-6 L 0.15486 0.18195 " pathEditMode="relative" rAng="0" ptsTypes="AA">
                                      <p:cBhvr>
                                        <p:cTn id="6" dur="2000" fill="hold"/>
                                        <p:tgtEl>
                                          <p:spTgt spid="44"/>
                                        </p:tgtEl>
                                        <p:attrNameLst>
                                          <p:attrName>ppt_x</p:attrName>
                                          <p:attrName>ppt_y</p:attrName>
                                        </p:attrNameLst>
                                      </p:cBhvr>
                                      <p:rCtr x="7743" y="9097"/>
                                    </p:animMotion>
                                  </p:childTnLst>
                                </p:cTn>
                              </p:par>
                              <p:par>
                                <p:cTn id="7" presetID="42" presetClass="path" presetSubtype="0" accel="50000" decel="50000" fill="hold" nodeType="withEffect">
                                  <p:stCondLst>
                                    <p:cond delay="0"/>
                                  </p:stCondLst>
                                  <p:childTnLst>
                                    <p:animMotion origin="layout" path="M 0.00313 -0.01227 L -0.16771 0.18541 " pathEditMode="relative" rAng="0" ptsTypes="AA">
                                      <p:cBhvr>
                                        <p:cTn id="8" dur="2000" fill="hold"/>
                                        <p:tgtEl>
                                          <p:spTgt spid="45"/>
                                        </p:tgtEl>
                                        <p:attrNameLst>
                                          <p:attrName>ppt_x</p:attrName>
                                          <p:attrName>ppt_y</p:attrName>
                                        </p:attrNameLst>
                                      </p:cBhvr>
                                      <p:rCtr x="-8542" y="9884"/>
                                    </p:animMotion>
                                  </p:childTnLst>
                                </p:cTn>
                              </p:par>
                            </p:childTnLst>
                          </p:cTn>
                        </p:par>
                        <p:par>
                          <p:cTn id="9" fill="hold">
                            <p:stCondLst>
                              <p:cond delay="2000"/>
                            </p:stCondLst>
                            <p:childTnLst>
                              <p:par>
                                <p:cTn id="10" presetID="14" presetClass="entr" presetSubtype="1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par>
                                <p:cTn id="13" presetID="14"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par>
                          <p:cTn id="16" fill="hold">
                            <p:stCondLst>
                              <p:cond delay="2500"/>
                            </p:stCondLst>
                            <p:childTnLst>
                              <p:par>
                                <p:cTn id="17" presetID="10" presetClass="exit" presetSubtype="0" fill="hold" nodeType="afterEffect">
                                  <p:stCondLst>
                                    <p:cond delay="0"/>
                                  </p:stCondLst>
                                  <p:childTnLst>
                                    <p:animEffect transition="out" filter="fade">
                                      <p:cBhvr>
                                        <p:cTn id="18" dur="500"/>
                                        <p:tgtEl>
                                          <p:spTgt spid="44"/>
                                        </p:tgtEl>
                                      </p:cBhvr>
                                    </p:animEffect>
                                    <p:set>
                                      <p:cBhvr>
                                        <p:cTn id="19" dur="1" fill="hold">
                                          <p:stCondLst>
                                            <p:cond delay="499"/>
                                          </p:stCondLst>
                                        </p:cTn>
                                        <p:tgtEl>
                                          <p:spTgt spid="4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45"/>
                                        </p:tgtEl>
                                      </p:cBhvr>
                                    </p:animEffect>
                                    <p:set>
                                      <p:cBhvr>
                                        <p:cTn id="22" dur="1" fill="hold">
                                          <p:stCondLst>
                                            <p:cond delay="499"/>
                                          </p:stCondLst>
                                        </p:cTn>
                                        <p:tgtEl>
                                          <p:spTgt spid="4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up)">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8428" y="0"/>
            <a:ext cx="8488392" cy="6876221"/>
          </a:xfrm>
          <a:prstGeom prst="rect">
            <a:avLst/>
          </a:prstGeom>
        </p:spPr>
      </p:pic>
      <p:sp>
        <p:nvSpPr>
          <p:cNvPr id="5" name="TextBox 4"/>
          <p:cNvSpPr txBox="1"/>
          <p:nvPr/>
        </p:nvSpPr>
        <p:spPr>
          <a:xfrm>
            <a:off x="358428" y="2575947"/>
            <a:ext cx="8488392" cy="4278094"/>
          </a:xfrm>
          <a:prstGeom prst="rect">
            <a:avLst/>
          </a:prstGeom>
          <a:solidFill>
            <a:srgbClr val="EAEAEA"/>
          </a:solidFill>
        </p:spPr>
        <p:txBody>
          <a:bodyPr wrap="square" rtlCol="0">
            <a:spAutoFit/>
          </a:bodyPr>
          <a:lstStyle/>
          <a:p>
            <a:pPr>
              <a:buClr>
                <a:srgbClr val="0091EA"/>
              </a:buClr>
              <a:buSzPct val="100000"/>
            </a:pPr>
            <a:r>
              <a:rPr lang="en-US" sz="4400" b="1" dirty="0">
                <a:solidFill>
                  <a:srgbClr val="0091EA"/>
                </a:solidFill>
                <a:latin typeface="Roboto Slab"/>
                <a:ea typeface="Roboto Slab"/>
                <a:cs typeface="Roboto Slab"/>
                <a:sym typeface="Roboto Slab"/>
              </a:rPr>
              <a:t>Stack Exchange (2014</a:t>
            </a:r>
            <a:r>
              <a:rPr lang="en-US" sz="4400" b="1" dirty="0" smtClean="0">
                <a:solidFill>
                  <a:srgbClr val="0091EA"/>
                </a:solidFill>
                <a:latin typeface="Roboto Slab"/>
                <a:ea typeface="Roboto Slab"/>
                <a:cs typeface="Roboto Slab"/>
                <a:sym typeface="Roboto Slab"/>
              </a:rPr>
              <a:t>)</a:t>
            </a:r>
          </a:p>
          <a:p>
            <a:pPr>
              <a:buClr>
                <a:srgbClr val="0091EA"/>
              </a:buClr>
              <a:buSzPct val="100000"/>
            </a:pPr>
            <a:endParaRPr lang="en-US" sz="1800" b="1" dirty="0">
              <a:solidFill>
                <a:srgbClr val="0091EA"/>
              </a:solidFill>
              <a:latin typeface="Roboto Slab"/>
              <a:ea typeface="Roboto Slab"/>
              <a:cs typeface="Roboto Slab"/>
              <a:sym typeface="Roboto Slab"/>
            </a:endParaRPr>
          </a:p>
          <a:p>
            <a:pPr marL="342900" indent="-342900">
              <a:spcBef>
                <a:spcPts val="600"/>
              </a:spcBef>
              <a:buClr>
                <a:srgbClr val="0091EA"/>
              </a:buClr>
              <a:buSzPct val="100000"/>
              <a:buFont typeface="Source Sans Pro"/>
              <a:buChar char="◎"/>
            </a:pPr>
            <a:r>
              <a:rPr lang="en-US" sz="3200" dirty="0">
                <a:solidFill>
                  <a:srgbClr val="263238"/>
                </a:solidFill>
                <a:latin typeface="Source Sans Pro"/>
                <a:ea typeface="Source Sans Pro"/>
                <a:cs typeface="Source Sans Pro"/>
                <a:sym typeface="Source Sans Pro"/>
              </a:rPr>
              <a:t>148 Communities</a:t>
            </a:r>
          </a:p>
          <a:p>
            <a:pPr marL="342900" indent="-342900">
              <a:spcBef>
                <a:spcPts val="600"/>
              </a:spcBef>
              <a:buClr>
                <a:srgbClr val="0091EA"/>
              </a:buClr>
              <a:buSzPct val="100000"/>
              <a:buFont typeface="Source Sans Pro"/>
              <a:buChar char="◎"/>
            </a:pPr>
            <a:r>
              <a:rPr lang="en-US" sz="3200" dirty="0">
                <a:solidFill>
                  <a:srgbClr val="263238"/>
                </a:solidFill>
                <a:latin typeface="Source Sans Pro"/>
                <a:ea typeface="Source Sans Pro"/>
                <a:cs typeface="Source Sans Pro"/>
                <a:sym typeface="Source Sans Pro"/>
              </a:rPr>
              <a:t>900M + Users</a:t>
            </a:r>
          </a:p>
          <a:p>
            <a:pPr marL="342900" indent="-342900">
              <a:spcBef>
                <a:spcPts val="600"/>
              </a:spcBef>
              <a:buClr>
                <a:srgbClr val="0091EA"/>
              </a:buClr>
              <a:buSzPct val="100000"/>
              <a:buFont typeface="Source Sans Pro"/>
              <a:buChar char="◎"/>
            </a:pPr>
            <a:r>
              <a:rPr lang="en-US" sz="3200" dirty="0">
                <a:solidFill>
                  <a:srgbClr val="263238"/>
                </a:solidFill>
                <a:latin typeface="Source Sans Pro"/>
                <a:ea typeface="Source Sans Pro"/>
                <a:cs typeface="Source Sans Pro"/>
                <a:sym typeface="Source Sans Pro"/>
              </a:rPr>
              <a:t>3.1 M Questions</a:t>
            </a:r>
          </a:p>
          <a:p>
            <a:pPr marL="342900" indent="-342900">
              <a:spcBef>
                <a:spcPts val="600"/>
              </a:spcBef>
              <a:buClr>
                <a:srgbClr val="0091EA"/>
              </a:buClr>
              <a:buSzPct val="100000"/>
              <a:buFont typeface="Source Sans Pro"/>
              <a:buChar char="◎"/>
            </a:pPr>
            <a:r>
              <a:rPr lang="en-US" sz="3200" dirty="0">
                <a:solidFill>
                  <a:srgbClr val="263238"/>
                </a:solidFill>
                <a:latin typeface="Source Sans Pro"/>
                <a:ea typeface="Source Sans Pro"/>
                <a:cs typeface="Source Sans Pro"/>
                <a:sym typeface="Source Sans Pro"/>
              </a:rPr>
              <a:t>4.5 M Answers</a:t>
            </a:r>
          </a:p>
          <a:p>
            <a:pPr marL="342900" indent="-342900">
              <a:spcBef>
                <a:spcPts val="600"/>
              </a:spcBef>
              <a:buClr>
                <a:srgbClr val="0091EA"/>
              </a:buClr>
              <a:buSzPct val="100000"/>
              <a:buFont typeface="Source Sans Pro"/>
              <a:buChar char="◎"/>
            </a:pPr>
            <a:r>
              <a:rPr lang="en-US" sz="3200" dirty="0">
                <a:solidFill>
                  <a:srgbClr val="263238"/>
                </a:solidFill>
                <a:latin typeface="Source Sans Pro"/>
                <a:ea typeface="Source Sans Pro"/>
                <a:cs typeface="Source Sans Pro"/>
                <a:sym typeface="Source Sans Pro"/>
              </a:rPr>
              <a:t>SE </a:t>
            </a:r>
            <a:r>
              <a:rPr lang="en-US" sz="3200" dirty="0">
                <a:solidFill>
                  <a:srgbClr val="263238"/>
                </a:solidFill>
                <a:latin typeface="Source Sans Pro"/>
                <a:ea typeface="Source Sans Pro"/>
                <a:cs typeface="Source Sans Pro"/>
                <a:sym typeface="Wingdings" panose="05000000000000000000" pitchFamily="2" charset="2"/>
              </a:rPr>
              <a:t> SO  Data Science (R, Java, Python</a:t>
            </a:r>
            <a:r>
              <a:rPr lang="en-US" sz="3200" dirty="0" smtClean="0">
                <a:solidFill>
                  <a:srgbClr val="263238"/>
                </a:solidFill>
                <a:latin typeface="Source Sans Pro"/>
                <a:ea typeface="Source Sans Pro"/>
                <a:cs typeface="Source Sans Pro"/>
                <a:sym typeface="Wingdings" panose="05000000000000000000" pitchFamily="2" charset="2"/>
              </a:rPr>
              <a:t>)</a:t>
            </a:r>
          </a:p>
          <a:p>
            <a:pPr>
              <a:spcBef>
                <a:spcPts val="600"/>
              </a:spcBef>
              <a:buClr>
                <a:srgbClr val="0091EA"/>
              </a:buClr>
              <a:buSzPct val="100000"/>
            </a:pPr>
            <a:endParaRPr lang="en-US" sz="1200" dirty="0">
              <a:solidFill>
                <a:srgbClr val="263238"/>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38897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Shape 191"/>
          <p:cNvSpPr txBox="1">
            <a:spLocks noGrp="1"/>
          </p:cNvSpPr>
          <p:nvPr>
            <p:ph type="subTitle" idx="4294967295"/>
          </p:nvPr>
        </p:nvSpPr>
        <p:spPr>
          <a:xfrm>
            <a:off x="1047936" y="1492527"/>
            <a:ext cx="3724507" cy="4581010"/>
          </a:xfrm>
          <a:prstGeom prst="rect">
            <a:avLst/>
          </a:prstGeom>
          <a:noFill/>
          <a:ln>
            <a:noFill/>
          </a:ln>
        </p:spPr>
        <p:txBody>
          <a:bodyPr lIns="91425" tIns="91425" rIns="91425" bIns="91425" anchor="t" anchorCtr="0">
            <a:noAutofit/>
          </a:bodyPr>
          <a:lstStyle/>
          <a:p>
            <a:pPr marL="342900" indent="-342900">
              <a:lnSpc>
                <a:spcPct val="150000"/>
              </a:lnSpc>
              <a:buClr>
                <a:srgbClr val="0091EA"/>
              </a:buClr>
            </a:pPr>
            <a:r>
              <a:rPr lang="en" sz="2400" dirty="0" smtClean="0"/>
              <a:t>Post Count</a:t>
            </a:r>
          </a:p>
          <a:p>
            <a:pPr marL="342900" indent="-342900">
              <a:lnSpc>
                <a:spcPct val="150000"/>
              </a:lnSpc>
              <a:buClr>
                <a:srgbClr val="0091EA"/>
              </a:buClr>
            </a:pPr>
            <a:r>
              <a:rPr lang="en" sz="2400" dirty="0" smtClean="0"/>
              <a:t>Answer Count</a:t>
            </a:r>
          </a:p>
          <a:p>
            <a:pPr marL="342900" indent="-342900">
              <a:lnSpc>
                <a:spcPct val="150000"/>
              </a:lnSpc>
              <a:buClr>
                <a:srgbClr val="0091EA"/>
              </a:buClr>
            </a:pPr>
            <a:r>
              <a:rPr lang="en" sz="2400" dirty="0" smtClean="0"/>
              <a:t>Score</a:t>
            </a:r>
          </a:p>
          <a:p>
            <a:pPr marL="342900" indent="-342900">
              <a:lnSpc>
                <a:spcPct val="150000"/>
              </a:lnSpc>
              <a:buClr>
                <a:srgbClr val="0091EA"/>
              </a:buClr>
            </a:pPr>
            <a:r>
              <a:rPr lang="en" sz="2400" dirty="0" smtClean="0"/>
              <a:t>View Count</a:t>
            </a:r>
          </a:p>
          <a:p>
            <a:pPr marL="342900" indent="-342900">
              <a:lnSpc>
                <a:spcPct val="150000"/>
              </a:lnSpc>
              <a:buClr>
                <a:srgbClr val="0091EA"/>
              </a:buClr>
            </a:pPr>
            <a:r>
              <a:rPr lang="en" sz="2400" dirty="0" smtClean="0"/>
              <a:t>Favourite </a:t>
            </a:r>
            <a:r>
              <a:rPr lang="en" sz="2400" dirty="0"/>
              <a:t>Count</a:t>
            </a:r>
          </a:p>
          <a:p>
            <a:pPr marL="342900" indent="-342900">
              <a:lnSpc>
                <a:spcPct val="150000"/>
              </a:lnSpc>
              <a:buClr>
                <a:srgbClr val="0091EA"/>
              </a:buClr>
            </a:pPr>
            <a:r>
              <a:rPr lang="en" sz="2400" dirty="0" smtClean="0"/>
              <a:t>Comment </a:t>
            </a:r>
            <a:r>
              <a:rPr lang="en" sz="2400" dirty="0"/>
              <a:t>Count</a:t>
            </a:r>
          </a:p>
          <a:p>
            <a:pPr marL="342900" indent="-342900">
              <a:lnSpc>
                <a:spcPct val="150000"/>
              </a:lnSpc>
              <a:buClr>
                <a:srgbClr val="0091EA"/>
              </a:buClr>
            </a:pPr>
            <a:r>
              <a:rPr lang="en" sz="2400" dirty="0" smtClean="0"/>
              <a:t>Tags</a:t>
            </a:r>
          </a:p>
          <a:p>
            <a:pPr marL="342900" indent="-342900">
              <a:lnSpc>
                <a:spcPct val="150000"/>
              </a:lnSpc>
              <a:buClr>
                <a:srgbClr val="0091EA"/>
              </a:buClr>
            </a:pPr>
            <a:r>
              <a:rPr lang="en" sz="2400" dirty="0" smtClean="0"/>
              <a:t>Time &amp; Location</a:t>
            </a:r>
            <a:endParaRPr lang="en" sz="2400" dirty="0"/>
          </a:p>
        </p:txBody>
      </p:sp>
      <p:grpSp>
        <p:nvGrpSpPr>
          <p:cNvPr id="14" name="Group 13"/>
          <p:cNvGrpSpPr/>
          <p:nvPr/>
        </p:nvGrpSpPr>
        <p:grpSpPr>
          <a:xfrm>
            <a:off x="438894" y="332739"/>
            <a:ext cx="6601985" cy="881427"/>
            <a:chOff x="1065015" y="3330976"/>
            <a:chExt cx="6601985" cy="881427"/>
          </a:xfrm>
        </p:grpSpPr>
        <p:pic>
          <p:nvPicPr>
            <p:cNvPr id="15" name="Picture 14"/>
            <p:cNvPicPr>
              <a:picLocks noChangeAspect="1"/>
            </p:cNvPicPr>
            <p:nvPr/>
          </p:nvPicPr>
          <p:blipFill rotWithShape="1">
            <a:blip r:embed="rId3"/>
            <a:srcRect l="15866" t="10827" r="18941" b="13488"/>
            <a:stretch/>
          </p:blipFill>
          <p:spPr>
            <a:xfrm>
              <a:off x="1065015" y="3330976"/>
              <a:ext cx="759248" cy="881427"/>
            </a:xfrm>
            <a:prstGeom prst="rect">
              <a:avLst/>
            </a:prstGeom>
          </p:spPr>
        </p:pic>
        <p:sp>
          <p:nvSpPr>
            <p:cNvPr id="16" name="TextBox 15"/>
            <p:cNvSpPr txBox="1"/>
            <p:nvPr/>
          </p:nvSpPr>
          <p:spPr>
            <a:xfrm>
              <a:off x="1799287" y="3510080"/>
              <a:ext cx="5867713" cy="523220"/>
            </a:xfrm>
            <a:prstGeom prst="rect">
              <a:avLst/>
            </a:prstGeom>
            <a:noFill/>
          </p:spPr>
          <p:txBody>
            <a:bodyPr wrap="square" rtlCol="0">
              <a:spAutoFit/>
            </a:bodyPr>
            <a:lstStyle/>
            <a:p>
              <a:r>
                <a:rPr lang="en-US" sz="2800" b="1" dirty="0" smtClean="0">
                  <a:solidFill>
                    <a:schemeClr val="tx1">
                      <a:lumMod val="65000"/>
                      <a:lumOff val="35000"/>
                    </a:schemeClr>
                  </a:solidFill>
                  <a:latin typeface="Roboto Slab" panose="020B0604020202020204" charset="0"/>
                  <a:ea typeface="Roboto Slab" panose="020B0604020202020204" charset="0"/>
                </a:rPr>
                <a:t>Stack-Overflow (65 weeks data)</a:t>
              </a:r>
              <a:endParaRPr lang="en-US" sz="2800" dirty="0">
                <a:solidFill>
                  <a:schemeClr val="tx1">
                    <a:lumMod val="65000"/>
                    <a:lumOff val="35000"/>
                  </a:schemeClr>
                </a:solidFill>
                <a:latin typeface="Roboto Slab" panose="020B0604020202020204" charset="0"/>
                <a:ea typeface="Roboto Slab" panose="020B0604020202020204" charset="0"/>
              </a:endParaRPr>
            </a:p>
          </p:txBody>
        </p:sp>
      </p:grpSp>
      <p:sp>
        <p:nvSpPr>
          <p:cNvPr id="20" name="Shape 190"/>
          <p:cNvSpPr txBox="1">
            <a:spLocks/>
          </p:cNvSpPr>
          <p:nvPr/>
        </p:nvSpPr>
        <p:spPr>
          <a:xfrm>
            <a:off x="5415105" y="1165084"/>
            <a:ext cx="3728896" cy="1193399"/>
          </a:xfrm>
          <a:prstGeom prst="rect">
            <a:avLst/>
          </a:prstGeom>
          <a:noFill/>
          <a:ln>
            <a:noFill/>
          </a:ln>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0091EA"/>
              </a:buClr>
              <a:buSzPct val="100000"/>
              <a:buFont typeface="Roboto Slab"/>
              <a:buNone/>
              <a:defRPr sz="2000" b="0" i="0" u="none" strike="noStrike" cap="none" baseline="0">
                <a:solidFill>
                  <a:srgbClr val="0091EA"/>
                </a:solidFill>
                <a:latin typeface="Roboto Slab"/>
                <a:ea typeface="Roboto Slab"/>
                <a:cs typeface="Roboto Slab"/>
                <a:sym typeface="Roboto Slab"/>
                <a:rtl val="0"/>
              </a:defRPr>
            </a:lvl1pPr>
            <a:lvl2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r>
              <a:rPr lang="en" sz="4800" dirty="0" smtClean="0"/>
              <a:t>90K</a:t>
            </a:r>
            <a:endParaRPr lang="en" sz="4800" dirty="0"/>
          </a:p>
        </p:txBody>
      </p:sp>
      <p:sp>
        <p:nvSpPr>
          <p:cNvPr id="21" name="Shape 191"/>
          <p:cNvSpPr txBox="1">
            <a:spLocks/>
          </p:cNvSpPr>
          <p:nvPr/>
        </p:nvSpPr>
        <p:spPr>
          <a:xfrm>
            <a:off x="5415104" y="2030430"/>
            <a:ext cx="3728896" cy="617699"/>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R="0" algn="l" rtl="0">
              <a:lnSpc>
                <a:spcPct val="100000"/>
              </a:lnSpc>
              <a:spcBef>
                <a:spcPts val="600"/>
              </a:spcBef>
              <a:spcAft>
                <a:spcPts val="0"/>
              </a:spcAft>
              <a:buClr>
                <a:srgbClr val="CFD8DC"/>
              </a:buClr>
              <a:buSzPct val="100000"/>
              <a:buFont typeface="Source Sans Pro"/>
              <a:buChar char="◎"/>
              <a:defRPr sz="3000" b="0" i="0" u="none" strike="noStrike" cap="none" baseline="0">
                <a:solidFill>
                  <a:srgbClr val="263238"/>
                </a:solidFill>
                <a:latin typeface="Source Sans Pro"/>
                <a:ea typeface="Source Sans Pro"/>
                <a:cs typeface="Source Sans Pro"/>
                <a:sym typeface="Source Sans Pro"/>
                <a:rtl val="0"/>
              </a:defRPr>
            </a:lvl1pPr>
            <a:lvl2pPr marR="0" algn="l" rtl="0">
              <a:lnSpc>
                <a:spcPct val="100000"/>
              </a:lnSpc>
              <a:spcBef>
                <a:spcPts val="480"/>
              </a:spcBef>
              <a:spcAft>
                <a:spcPts val="0"/>
              </a:spcAft>
              <a:buClr>
                <a:srgbClr val="CFD8DC"/>
              </a:buClr>
              <a:buSzPct val="100000"/>
              <a:buFont typeface="Source Sans Pro"/>
              <a:buChar char="○"/>
              <a:defRPr sz="2400" b="0" i="0" u="none" strike="noStrike" cap="none" baseline="0">
                <a:solidFill>
                  <a:srgbClr val="263238"/>
                </a:solidFill>
                <a:latin typeface="Source Sans Pro"/>
                <a:ea typeface="Source Sans Pro"/>
                <a:cs typeface="Source Sans Pro"/>
                <a:sym typeface="Source Sans Pro"/>
                <a:rtl val="0"/>
              </a:defRPr>
            </a:lvl2pPr>
            <a:lvl3pPr marR="0" algn="l" rtl="0">
              <a:lnSpc>
                <a:spcPct val="100000"/>
              </a:lnSpc>
              <a:spcBef>
                <a:spcPts val="480"/>
              </a:spcBef>
              <a:spcAft>
                <a:spcPts val="0"/>
              </a:spcAft>
              <a:buClr>
                <a:srgbClr val="CFD8DC"/>
              </a:buClr>
              <a:buSzPct val="100000"/>
              <a:buFont typeface="Source Sans Pro"/>
              <a:buChar char="◉"/>
              <a:defRPr sz="2400" b="0" i="0" u="none" strike="noStrike" cap="none" baseline="0">
                <a:solidFill>
                  <a:srgbClr val="263238"/>
                </a:solidFill>
                <a:latin typeface="Source Sans Pro"/>
                <a:ea typeface="Source Sans Pro"/>
                <a:cs typeface="Source Sans Pro"/>
                <a:sym typeface="Source Sans Pro"/>
                <a:rtl val="0"/>
              </a:defRPr>
            </a:lvl3pPr>
            <a:lvl4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4pPr>
            <a:lvl5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5pPr>
            <a:lvl6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6pPr>
            <a:lvl7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7pPr>
            <a:lvl8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8pPr>
            <a:lvl9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9pPr>
          </a:lstStyle>
          <a:p>
            <a:pPr>
              <a:spcBef>
                <a:spcPts val="0"/>
              </a:spcBef>
              <a:buFont typeface="Source Sans Pro"/>
              <a:buNone/>
            </a:pPr>
            <a:r>
              <a:rPr lang="en" sz="2400" dirty="0" smtClean="0"/>
              <a:t>Total Posts and Answers</a:t>
            </a:r>
            <a:endParaRPr lang="en" sz="2400" dirty="0"/>
          </a:p>
        </p:txBody>
      </p:sp>
      <p:sp>
        <p:nvSpPr>
          <p:cNvPr id="22" name="Shape 192"/>
          <p:cNvSpPr txBox="1">
            <a:spLocks/>
          </p:cNvSpPr>
          <p:nvPr/>
        </p:nvSpPr>
        <p:spPr>
          <a:xfrm>
            <a:off x="5415105" y="4670287"/>
            <a:ext cx="3728896" cy="1193399"/>
          </a:xfrm>
          <a:prstGeom prst="rect">
            <a:avLst/>
          </a:prstGeom>
          <a:noFill/>
          <a:ln>
            <a:noFill/>
          </a:ln>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0091EA"/>
              </a:buClr>
              <a:buSzPct val="100000"/>
              <a:buFont typeface="Roboto Slab"/>
              <a:buNone/>
              <a:defRPr sz="2000" b="0" i="0" u="none" strike="noStrike" cap="none" baseline="0">
                <a:solidFill>
                  <a:srgbClr val="0091EA"/>
                </a:solidFill>
                <a:latin typeface="Roboto Slab"/>
                <a:ea typeface="Roboto Slab"/>
                <a:cs typeface="Roboto Slab"/>
                <a:sym typeface="Roboto Slab"/>
                <a:rtl val="0"/>
              </a:defRPr>
            </a:lvl1pPr>
            <a:lvl2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r>
              <a:rPr lang="en" sz="4800" dirty="0" smtClean="0"/>
              <a:t>5331 </a:t>
            </a:r>
            <a:r>
              <a:rPr lang="en" sz="4800" dirty="0" smtClean="0">
                <a:sym typeface="Wingdings" panose="05000000000000000000" pitchFamily="2" charset="2"/>
              </a:rPr>
              <a:t> 310</a:t>
            </a:r>
            <a:endParaRPr lang="en" sz="4800" dirty="0"/>
          </a:p>
        </p:txBody>
      </p:sp>
      <p:sp>
        <p:nvSpPr>
          <p:cNvPr id="23" name="Shape 193"/>
          <p:cNvSpPr txBox="1">
            <a:spLocks/>
          </p:cNvSpPr>
          <p:nvPr/>
        </p:nvSpPr>
        <p:spPr>
          <a:xfrm>
            <a:off x="5415104" y="5535634"/>
            <a:ext cx="3728896" cy="617699"/>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R="0" algn="l" rtl="0">
              <a:lnSpc>
                <a:spcPct val="100000"/>
              </a:lnSpc>
              <a:spcBef>
                <a:spcPts val="600"/>
              </a:spcBef>
              <a:spcAft>
                <a:spcPts val="0"/>
              </a:spcAft>
              <a:buClr>
                <a:srgbClr val="CFD8DC"/>
              </a:buClr>
              <a:buSzPct val="100000"/>
              <a:buFont typeface="Source Sans Pro"/>
              <a:buChar char="◎"/>
              <a:defRPr sz="3000" b="0" i="0" u="none" strike="noStrike" cap="none" baseline="0">
                <a:solidFill>
                  <a:srgbClr val="263238"/>
                </a:solidFill>
                <a:latin typeface="Source Sans Pro"/>
                <a:ea typeface="Source Sans Pro"/>
                <a:cs typeface="Source Sans Pro"/>
                <a:sym typeface="Source Sans Pro"/>
                <a:rtl val="0"/>
              </a:defRPr>
            </a:lvl1pPr>
            <a:lvl2pPr marR="0" algn="l" rtl="0">
              <a:lnSpc>
                <a:spcPct val="100000"/>
              </a:lnSpc>
              <a:spcBef>
                <a:spcPts val="480"/>
              </a:spcBef>
              <a:spcAft>
                <a:spcPts val="0"/>
              </a:spcAft>
              <a:buClr>
                <a:srgbClr val="CFD8DC"/>
              </a:buClr>
              <a:buSzPct val="100000"/>
              <a:buFont typeface="Source Sans Pro"/>
              <a:buChar char="○"/>
              <a:defRPr sz="2400" b="0" i="0" u="none" strike="noStrike" cap="none" baseline="0">
                <a:solidFill>
                  <a:srgbClr val="263238"/>
                </a:solidFill>
                <a:latin typeface="Source Sans Pro"/>
                <a:ea typeface="Source Sans Pro"/>
                <a:cs typeface="Source Sans Pro"/>
                <a:sym typeface="Source Sans Pro"/>
                <a:rtl val="0"/>
              </a:defRPr>
            </a:lvl2pPr>
            <a:lvl3pPr marR="0" algn="l" rtl="0">
              <a:lnSpc>
                <a:spcPct val="100000"/>
              </a:lnSpc>
              <a:spcBef>
                <a:spcPts val="480"/>
              </a:spcBef>
              <a:spcAft>
                <a:spcPts val="0"/>
              </a:spcAft>
              <a:buClr>
                <a:srgbClr val="CFD8DC"/>
              </a:buClr>
              <a:buSzPct val="100000"/>
              <a:buFont typeface="Source Sans Pro"/>
              <a:buChar char="◉"/>
              <a:defRPr sz="2400" b="0" i="0" u="none" strike="noStrike" cap="none" baseline="0">
                <a:solidFill>
                  <a:srgbClr val="263238"/>
                </a:solidFill>
                <a:latin typeface="Source Sans Pro"/>
                <a:ea typeface="Source Sans Pro"/>
                <a:cs typeface="Source Sans Pro"/>
                <a:sym typeface="Source Sans Pro"/>
                <a:rtl val="0"/>
              </a:defRPr>
            </a:lvl3pPr>
            <a:lvl4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4pPr>
            <a:lvl5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5pPr>
            <a:lvl6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6pPr>
            <a:lvl7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7pPr>
            <a:lvl8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8pPr>
            <a:lvl9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9pPr>
          </a:lstStyle>
          <a:p>
            <a:pPr>
              <a:spcBef>
                <a:spcPts val="0"/>
              </a:spcBef>
              <a:buFont typeface="Source Sans Pro"/>
              <a:buNone/>
            </a:pPr>
            <a:r>
              <a:rPr lang="en" sz="2400" dirty="0" smtClean="0"/>
              <a:t>Total Tags </a:t>
            </a:r>
            <a:r>
              <a:rPr lang="en" sz="2400" dirty="0" smtClean="0">
                <a:sym typeface="Wingdings" panose="05000000000000000000" pitchFamily="2" charset="2"/>
              </a:rPr>
              <a:t> Tags after Sparse Term Removal</a:t>
            </a:r>
            <a:endParaRPr lang="en" sz="2400" dirty="0"/>
          </a:p>
        </p:txBody>
      </p:sp>
      <p:sp>
        <p:nvSpPr>
          <p:cNvPr id="24" name="Shape 194"/>
          <p:cNvSpPr txBox="1">
            <a:spLocks/>
          </p:cNvSpPr>
          <p:nvPr/>
        </p:nvSpPr>
        <p:spPr>
          <a:xfrm>
            <a:off x="5415105" y="2917685"/>
            <a:ext cx="3728896" cy="1193399"/>
          </a:xfrm>
          <a:prstGeom prst="rect">
            <a:avLst/>
          </a:prstGeom>
          <a:noFill/>
          <a:ln>
            <a:noFill/>
          </a:ln>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0091EA"/>
              </a:buClr>
              <a:buSzPct val="100000"/>
              <a:buFont typeface="Roboto Slab"/>
              <a:buNone/>
              <a:defRPr sz="2000" b="0" i="0" u="none" strike="noStrike" cap="none" baseline="0">
                <a:solidFill>
                  <a:srgbClr val="0091EA"/>
                </a:solidFill>
                <a:latin typeface="Roboto Slab"/>
                <a:ea typeface="Roboto Slab"/>
                <a:cs typeface="Roboto Slab"/>
                <a:sym typeface="Roboto Slab"/>
                <a:rtl val="0"/>
              </a:defRPr>
            </a:lvl1pPr>
            <a:lvl2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r>
              <a:rPr lang="en" sz="4800" dirty="0" smtClean="0"/>
              <a:t>41K</a:t>
            </a:r>
            <a:r>
              <a:rPr lang="en" sz="3200" dirty="0" smtClean="0"/>
              <a:t> users</a:t>
            </a:r>
            <a:endParaRPr lang="en" sz="3200" dirty="0"/>
          </a:p>
        </p:txBody>
      </p:sp>
      <p:sp>
        <p:nvSpPr>
          <p:cNvPr id="25" name="Shape 195"/>
          <p:cNvSpPr txBox="1">
            <a:spLocks/>
          </p:cNvSpPr>
          <p:nvPr/>
        </p:nvSpPr>
        <p:spPr>
          <a:xfrm>
            <a:off x="5415104" y="3783032"/>
            <a:ext cx="3728896" cy="617699"/>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R="0" algn="l" rtl="0">
              <a:lnSpc>
                <a:spcPct val="100000"/>
              </a:lnSpc>
              <a:spcBef>
                <a:spcPts val="600"/>
              </a:spcBef>
              <a:spcAft>
                <a:spcPts val="0"/>
              </a:spcAft>
              <a:buClr>
                <a:srgbClr val="CFD8DC"/>
              </a:buClr>
              <a:buSzPct val="100000"/>
              <a:buFont typeface="Source Sans Pro"/>
              <a:buChar char="◎"/>
              <a:defRPr sz="3000" b="0" i="0" u="none" strike="noStrike" cap="none" baseline="0">
                <a:solidFill>
                  <a:srgbClr val="263238"/>
                </a:solidFill>
                <a:latin typeface="Source Sans Pro"/>
                <a:ea typeface="Source Sans Pro"/>
                <a:cs typeface="Source Sans Pro"/>
                <a:sym typeface="Source Sans Pro"/>
                <a:rtl val="0"/>
              </a:defRPr>
            </a:lvl1pPr>
            <a:lvl2pPr marR="0" algn="l" rtl="0">
              <a:lnSpc>
                <a:spcPct val="100000"/>
              </a:lnSpc>
              <a:spcBef>
                <a:spcPts val="480"/>
              </a:spcBef>
              <a:spcAft>
                <a:spcPts val="0"/>
              </a:spcAft>
              <a:buClr>
                <a:srgbClr val="CFD8DC"/>
              </a:buClr>
              <a:buSzPct val="100000"/>
              <a:buFont typeface="Source Sans Pro"/>
              <a:buChar char="○"/>
              <a:defRPr sz="2400" b="0" i="0" u="none" strike="noStrike" cap="none" baseline="0">
                <a:solidFill>
                  <a:srgbClr val="263238"/>
                </a:solidFill>
                <a:latin typeface="Source Sans Pro"/>
                <a:ea typeface="Source Sans Pro"/>
                <a:cs typeface="Source Sans Pro"/>
                <a:sym typeface="Source Sans Pro"/>
                <a:rtl val="0"/>
              </a:defRPr>
            </a:lvl2pPr>
            <a:lvl3pPr marR="0" algn="l" rtl="0">
              <a:lnSpc>
                <a:spcPct val="100000"/>
              </a:lnSpc>
              <a:spcBef>
                <a:spcPts val="480"/>
              </a:spcBef>
              <a:spcAft>
                <a:spcPts val="0"/>
              </a:spcAft>
              <a:buClr>
                <a:srgbClr val="CFD8DC"/>
              </a:buClr>
              <a:buSzPct val="100000"/>
              <a:buFont typeface="Source Sans Pro"/>
              <a:buChar char="◉"/>
              <a:defRPr sz="2400" b="0" i="0" u="none" strike="noStrike" cap="none" baseline="0">
                <a:solidFill>
                  <a:srgbClr val="263238"/>
                </a:solidFill>
                <a:latin typeface="Source Sans Pro"/>
                <a:ea typeface="Source Sans Pro"/>
                <a:cs typeface="Source Sans Pro"/>
                <a:sym typeface="Source Sans Pro"/>
                <a:rtl val="0"/>
              </a:defRPr>
            </a:lvl3pPr>
            <a:lvl4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4pPr>
            <a:lvl5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5pPr>
            <a:lvl6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6pPr>
            <a:lvl7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7pPr>
            <a:lvl8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8pPr>
            <a:lvl9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9pPr>
          </a:lstStyle>
          <a:p>
            <a:pPr>
              <a:spcBef>
                <a:spcPts val="0"/>
              </a:spcBef>
              <a:buFont typeface="Source Sans Pro"/>
              <a:buNone/>
            </a:pPr>
            <a:r>
              <a:rPr lang="en" sz="2400" dirty="0" smtClean="0"/>
              <a:t>Data Science users</a:t>
            </a:r>
            <a:endParaRPr lang="en" sz="2400" dirty="0"/>
          </a:p>
        </p:txBody>
      </p:sp>
    </p:spTree>
    <p:extLst>
      <p:ext uri="{BB962C8B-B14F-4D97-AF65-F5344CB8AC3E}">
        <p14:creationId xmlns:p14="http://schemas.microsoft.com/office/powerpoint/2010/main" val="1317846058"/>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Shape 191"/>
          <p:cNvSpPr txBox="1">
            <a:spLocks noGrp="1"/>
          </p:cNvSpPr>
          <p:nvPr>
            <p:ph type="subTitle" idx="4294967295"/>
          </p:nvPr>
        </p:nvSpPr>
        <p:spPr>
          <a:xfrm>
            <a:off x="999380" y="1383985"/>
            <a:ext cx="3819134" cy="4581010"/>
          </a:xfrm>
          <a:prstGeom prst="rect">
            <a:avLst/>
          </a:prstGeom>
          <a:noFill/>
          <a:ln>
            <a:noFill/>
          </a:ln>
        </p:spPr>
        <p:txBody>
          <a:bodyPr lIns="91425" tIns="91425" rIns="91425" bIns="91425" anchor="t" anchorCtr="0">
            <a:noAutofit/>
          </a:bodyPr>
          <a:lstStyle/>
          <a:p>
            <a:pPr marL="342900" indent="-342900">
              <a:lnSpc>
                <a:spcPct val="150000"/>
              </a:lnSpc>
              <a:buClr>
                <a:srgbClr val="0091EA"/>
              </a:buClr>
            </a:pPr>
            <a:r>
              <a:rPr lang="en" sz="2400" dirty="0" smtClean="0"/>
              <a:t>Users</a:t>
            </a:r>
          </a:p>
          <a:p>
            <a:pPr marL="342900" indent="-342900">
              <a:lnSpc>
                <a:spcPct val="150000"/>
              </a:lnSpc>
              <a:buClr>
                <a:srgbClr val="0091EA"/>
              </a:buClr>
            </a:pPr>
            <a:r>
              <a:rPr lang="en" sz="2400" dirty="0" smtClean="0"/>
              <a:t>Hashtags</a:t>
            </a:r>
          </a:p>
          <a:p>
            <a:pPr marL="342900" indent="-342900">
              <a:lnSpc>
                <a:spcPct val="150000"/>
              </a:lnSpc>
              <a:buClr>
                <a:srgbClr val="0091EA"/>
              </a:buClr>
            </a:pPr>
            <a:r>
              <a:rPr lang="en" sz="2400" dirty="0" smtClean="0"/>
              <a:t>Tweets</a:t>
            </a:r>
          </a:p>
          <a:p>
            <a:pPr marL="342900" indent="-342900">
              <a:lnSpc>
                <a:spcPct val="150000"/>
              </a:lnSpc>
              <a:buClr>
                <a:srgbClr val="0091EA"/>
              </a:buClr>
            </a:pPr>
            <a:r>
              <a:rPr lang="en" sz="2400" dirty="0" smtClean="0"/>
              <a:t>Retweet Status</a:t>
            </a:r>
          </a:p>
          <a:p>
            <a:pPr marL="342900" indent="-342900">
              <a:lnSpc>
                <a:spcPct val="150000"/>
              </a:lnSpc>
              <a:buClr>
                <a:srgbClr val="0091EA"/>
              </a:buClr>
            </a:pPr>
            <a:r>
              <a:rPr lang="en" sz="2400" dirty="0" smtClean="0"/>
              <a:t># of Followers</a:t>
            </a:r>
          </a:p>
          <a:p>
            <a:pPr marL="342900" indent="-342900">
              <a:lnSpc>
                <a:spcPct val="150000"/>
              </a:lnSpc>
              <a:buClr>
                <a:srgbClr val="0091EA"/>
              </a:buClr>
            </a:pPr>
            <a:r>
              <a:rPr lang="en" sz="2400" dirty="0" smtClean="0"/>
              <a:t># of Favourites</a:t>
            </a:r>
          </a:p>
          <a:p>
            <a:pPr marL="342900" indent="-342900">
              <a:lnSpc>
                <a:spcPct val="150000"/>
              </a:lnSpc>
              <a:buClr>
                <a:srgbClr val="0091EA"/>
              </a:buClr>
            </a:pPr>
            <a:r>
              <a:rPr lang="en" sz="2400" dirty="0" smtClean="0"/>
              <a:t>User Mentions</a:t>
            </a:r>
          </a:p>
          <a:p>
            <a:pPr marL="342900" indent="-342900">
              <a:lnSpc>
                <a:spcPct val="150000"/>
              </a:lnSpc>
              <a:buClr>
                <a:srgbClr val="0091EA"/>
              </a:buClr>
            </a:pPr>
            <a:r>
              <a:rPr lang="en" sz="2400" dirty="0"/>
              <a:t>Time &amp; Location</a:t>
            </a:r>
          </a:p>
        </p:txBody>
      </p:sp>
      <p:sp>
        <p:nvSpPr>
          <p:cNvPr id="8" name="Shape 190"/>
          <p:cNvSpPr txBox="1">
            <a:spLocks/>
          </p:cNvSpPr>
          <p:nvPr/>
        </p:nvSpPr>
        <p:spPr>
          <a:xfrm>
            <a:off x="4221926" y="911396"/>
            <a:ext cx="3728896" cy="1193399"/>
          </a:xfrm>
          <a:prstGeom prst="rect">
            <a:avLst/>
          </a:prstGeom>
          <a:noFill/>
          <a:ln>
            <a:noFill/>
          </a:ln>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0091EA"/>
              </a:buClr>
              <a:buSzPct val="100000"/>
              <a:buFont typeface="Roboto Slab"/>
              <a:buNone/>
              <a:defRPr sz="2000" b="0" i="0" u="none" strike="noStrike" cap="none" baseline="0">
                <a:solidFill>
                  <a:srgbClr val="0091EA"/>
                </a:solidFill>
                <a:latin typeface="Roboto Slab"/>
                <a:ea typeface="Roboto Slab"/>
                <a:cs typeface="Roboto Slab"/>
                <a:sym typeface="Roboto Slab"/>
                <a:rtl val="0"/>
              </a:defRPr>
            </a:lvl1pPr>
            <a:lvl2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r>
              <a:rPr lang="en" sz="4800" dirty="0" smtClean="0">
                <a:solidFill>
                  <a:schemeClr val="accent2">
                    <a:lumMod val="75000"/>
                  </a:schemeClr>
                </a:solidFill>
              </a:rPr>
              <a:t>1.5 Million</a:t>
            </a:r>
            <a:endParaRPr lang="en" sz="4800" dirty="0">
              <a:solidFill>
                <a:schemeClr val="accent2">
                  <a:lumMod val="75000"/>
                </a:schemeClr>
              </a:solidFill>
            </a:endParaRPr>
          </a:p>
        </p:txBody>
      </p:sp>
      <p:sp>
        <p:nvSpPr>
          <p:cNvPr id="9" name="Shape 191"/>
          <p:cNvSpPr txBox="1">
            <a:spLocks/>
          </p:cNvSpPr>
          <p:nvPr/>
        </p:nvSpPr>
        <p:spPr>
          <a:xfrm>
            <a:off x="4221924" y="1776742"/>
            <a:ext cx="5215374" cy="617699"/>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R="0" algn="l" rtl="0">
              <a:lnSpc>
                <a:spcPct val="100000"/>
              </a:lnSpc>
              <a:spcBef>
                <a:spcPts val="600"/>
              </a:spcBef>
              <a:spcAft>
                <a:spcPts val="0"/>
              </a:spcAft>
              <a:buClr>
                <a:srgbClr val="CFD8DC"/>
              </a:buClr>
              <a:buSzPct val="100000"/>
              <a:buFont typeface="Source Sans Pro"/>
              <a:buChar char="◎"/>
              <a:defRPr sz="3000" b="0" i="0" u="none" strike="noStrike" cap="none" baseline="0">
                <a:solidFill>
                  <a:srgbClr val="263238"/>
                </a:solidFill>
                <a:latin typeface="Source Sans Pro"/>
                <a:ea typeface="Source Sans Pro"/>
                <a:cs typeface="Source Sans Pro"/>
                <a:sym typeface="Source Sans Pro"/>
                <a:rtl val="0"/>
              </a:defRPr>
            </a:lvl1pPr>
            <a:lvl2pPr marR="0" algn="l" rtl="0">
              <a:lnSpc>
                <a:spcPct val="100000"/>
              </a:lnSpc>
              <a:spcBef>
                <a:spcPts val="480"/>
              </a:spcBef>
              <a:spcAft>
                <a:spcPts val="0"/>
              </a:spcAft>
              <a:buClr>
                <a:srgbClr val="CFD8DC"/>
              </a:buClr>
              <a:buSzPct val="100000"/>
              <a:buFont typeface="Source Sans Pro"/>
              <a:buChar char="○"/>
              <a:defRPr sz="2400" b="0" i="0" u="none" strike="noStrike" cap="none" baseline="0">
                <a:solidFill>
                  <a:srgbClr val="263238"/>
                </a:solidFill>
                <a:latin typeface="Source Sans Pro"/>
                <a:ea typeface="Source Sans Pro"/>
                <a:cs typeface="Source Sans Pro"/>
                <a:sym typeface="Source Sans Pro"/>
                <a:rtl val="0"/>
              </a:defRPr>
            </a:lvl2pPr>
            <a:lvl3pPr marR="0" algn="l" rtl="0">
              <a:lnSpc>
                <a:spcPct val="100000"/>
              </a:lnSpc>
              <a:spcBef>
                <a:spcPts val="480"/>
              </a:spcBef>
              <a:spcAft>
                <a:spcPts val="0"/>
              </a:spcAft>
              <a:buClr>
                <a:srgbClr val="CFD8DC"/>
              </a:buClr>
              <a:buSzPct val="100000"/>
              <a:buFont typeface="Source Sans Pro"/>
              <a:buChar char="◉"/>
              <a:defRPr sz="2400" b="0" i="0" u="none" strike="noStrike" cap="none" baseline="0">
                <a:solidFill>
                  <a:srgbClr val="263238"/>
                </a:solidFill>
                <a:latin typeface="Source Sans Pro"/>
                <a:ea typeface="Source Sans Pro"/>
                <a:cs typeface="Source Sans Pro"/>
                <a:sym typeface="Source Sans Pro"/>
                <a:rtl val="0"/>
              </a:defRPr>
            </a:lvl3pPr>
            <a:lvl4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4pPr>
            <a:lvl5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5pPr>
            <a:lvl6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6pPr>
            <a:lvl7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7pPr>
            <a:lvl8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8pPr>
            <a:lvl9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9pPr>
          </a:lstStyle>
          <a:p>
            <a:pPr>
              <a:spcBef>
                <a:spcPts val="0"/>
              </a:spcBef>
              <a:buFont typeface="Source Sans Pro"/>
              <a:buNone/>
            </a:pPr>
            <a:r>
              <a:rPr lang="en" sz="2400" dirty="0" smtClean="0"/>
              <a:t>Total Tweets</a:t>
            </a:r>
          </a:p>
          <a:p>
            <a:pPr>
              <a:spcBef>
                <a:spcPts val="0"/>
              </a:spcBef>
              <a:buFont typeface="Source Sans Pro"/>
              <a:buNone/>
            </a:pPr>
            <a:r>
              <a:rPr lang="en" sz="2400" dirty="0" smtClean="0"/>
              <a:t>(~53% Tweets have Hashtags)</a:t>
            </a:r>
            <a:endParaRPr lang="en" sz="2400" dirty="0"/>
          </a:p>
        </p:txBody>
      </p:sp>
      <p:sp>
        <p:nvSpPr>
          <p:cNvPr id="10" name="Shape 192"/>
          <p:cNvSpPr txBox="1">
            <a:spLocks/>
          </p:cNvSpPr>
          <p:nvPr/>
        </p:nvSpPr>
        <p:spPr>
          <a:xfrm>
            <a:off x="5415105" y="4784587"/>
            <a:ext cx="3728896" cy="1193399"/>
          </a:xfrm>
          <a:prstGeom prst="rect">
            <a:avLst/>
          </a:prstGeom>
          <a:noFill/>
          <a:ln>
            <a:noFill/>
          </a:ln>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0091EA"/>
              </a:buClr>
              <a:buSzPct val="100000"/>
              <a:buFont typeface="Roboto Slab"/>
              <a:buNone/>
              <a:defRPr sz="2000" b="0" i="0" u="none" strike="noStrike" cap="none" baseline="0">
                <a:solidFill>
                  <a:srgbClr val="0091EA"/>
                </a:solidFill>
                <a:latin typeface="Roboto Slab"/>
                <a:ea typeface="Roboto Slab"/>
                <a:cs typeface="Roboto Slab"/>
                <a:sym typeface="Roboto Slab"/>
                <a:rtl val="0"/>
              </a:defRPr>
            </a:lvl1pPr>
            <a:lvl2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r>
              <a:rPr lang="en" sz="4800" dirty="0" smtClean="0"/>
              <a:t>100+ </a:t>
            </a:r>
            <a:r>
              <a:rPr lang="en-US" sz="3200" dirty="0"/>
              <a:t>users</a:t>
            </a:r>
            <a:r>
              <a:rPr lang="en" sz="4800" dirty="0" smtClean="0"/>
              <a:t> </a:t>
            </a:r>
            <a:endParaRPr lang="en" sz="4800" dirty="0"/>
          </a:p>
        </p:txBody>
      </p:sp>
      <p:sp>
        <p:nvSpPr>
          <p:cNvPr id="11" name="Shape 193"/>
          <p:cNvSpPr txBox="1">
            <a:spLocks/>
          </p:cNvSpPr>
          <p:nvPr/>
        </p:nvSpPr>
        <p:spPr>
          <a:xfrm>
            <a:off x="5415104" y="5649934"/>
            <a:ext cx="3728896" cy="617699"/>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R="0" algn="l" rtl="0">
              <a:lnSpc>
                <a:spcPct val="100000"/>
              </a:lnSpc>
              <a:spcBef>
                <a:spcPts val="600"/>
              </a:spcBef>
              <a:spcAft>
                <a:spcPts val="0"/>
              </a:spcAft>
              <a:buClr>
                <a:srgbClr val="CFD8DC"/>
              </a:buClr>
              <a:buSzPct val="100000"/>
              <a:buFont typeface="Source Sans Pro"/>
              <a:buChar char="◎"/>
              <a:defRPr sz="3000" b="0" i="0" u="none" strike="noStrike" cap="none" baseline="0">
                <a:solidFill>
                  <a:srgbClr val="263238"/>
                </a:solidFill>
                <a:latin typeface="Source Sans Pro"/>
                <a:ea typeface="Source Sans Pro"/>
                <a:cs typeface="Source Sans Pro"/>
                <a:sym typeface="Source Sans Pro"/>
                <a:rtl val="0"/>
              </a:defRPr>
            </a:lvl1pPr>
            <a:lvl2pPr marR="0" algn="l" rtl="0">
              <a:lnSpc>
                <a:spcPct val="100000"/>
              </a:lnSpc>
              <a:spcBef>
                <a:spcPts val="480"/>
              </a:spcBef>
              <a:spcAft>
                <a:spcPts val="0"/>
              </a:spcAft>
              <a:buClr>
                <a:srgbClr val="CFD8DC"/>
              </a:buClr>
              <a:buSzPct val="100000"/>
              <a:buFont typeface="Source Sans Pro"/>
              <a:buChar char="○"/>
              <a:defRPr sz="2400" b="0" i="0" u="none" strike="noStrike" cap="none" baseline="0">
                <a:solidFill>
                  <a:srgbClr val="263238"/>
                </a:solidFill>
                <a:latin typeface="Source Sans Pro"/>
                <a:ea typeface="Source Sans Pro"/>
                <a:cs typeface="Source Sans Pro"/>
                <a:sym typeface="Source Sans Pro"/>
                <a:rtl val="0"/>
              </a:defRPr>
            </a:lvl2pPr>
            <a:lvl3pPr marR="0" algn="l" rtl="0">
              <a:lnSpc>
                <a:spcPct val="100000"/>
              </a:lnSpc>
              <a:spcBef>
                <a:spcPts val="480"/>
              </a:spcBef>
              <a:spcAft>
                <a:spcPts val="0"/>
              </a:spcAft>
              <a:buClr>
                <a:srgbClr val="CFD8DC"/>
              </a:buClr>
              <a:buSzPct val="100000"/>
              <a:buFont typeface="Source Sans Pro"/>
              <a:buChar char="◉"/>
              <a:defRPr sz="2400" b="0" i="0" u="none" strike="noStrike" cap="none" baseline="0">
                <a:solidFill>
                  <a:srgbClr val="263238"/>
                </a:solidFill>
                <a:latin typeface="Source Sans Pro"/>
                <a:ea typeface="Source Sans Pro"/>
                <a:cs typeface="Source Sans Pro"/>
                <a:sym typeface="Source Sans Pro"/>
                <a:rtl val="0"/>
              </a:defRPr>
            </a:lvl3pPr>
            <a:lvl4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4pPr>
            <a:lvl5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5pPr>
            <a:lvl6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6pPr>
            <a:lvl7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7pPr>
            <a:lvl8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8pPr>
            <a:lvl9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9pPr>
          </a:lstStyle>
          <a:p>
            <a:pPr>
              <a:spcBef>
                <a:spcPts val="0"/>
              </a:spcBef>
              <a:buFont typeface="Source Sans Pro"/>
              <a:buNone/>
            </a:pPr>
            <a:r>
              <a:rPr lang="en" sz="2400" dirty="0" smtClean="0"/>
              <a:t>Users with most popular data science blogs</a:t>
            </a:r>
            <a:endParaRPr lang="en" sz="2400" dirty="0"/>
          </a:p>
        </p:txBody>
      </p:sp>
      <p:sp>
        <p:nvSpPr>
          <p:cNvPr id="12" name="Shape 194"/>
          <p:cNvSpPr txBox="1">
            <a:spLocks/>
          </p:cNvSpPr>
          <p:nvPr/>
        </p:nvSpPr>
        <p:spPr>
          <a:xfrm>
            <a:off x="4221926" y="2307155"/>
            <a:ext cx="3728896" cy="1193399"/>
          </a:xfrm>
          <a:prstGeom prst="rect">
            <a:avLst/>
          </a:prstGeom>
          <a:noFill/>
          <a:ln>
            <a:noFill/>
          </a:ln>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0091EA"/>
              </a:buClr>
              <a:buSzPct val="100000"/>
              <a:buFont typeface="Roboto Slab"/>
              <a:buNone/>
              <a:defRPr sz="2000" b="0" i="0" u="none" strike="noStrike" cap="none" baseline="0">
                <a:solidFill>
                  <a:srgbClr val="0091EA"/>
                </a:solidFill>
                <a:latin typeface="Roboto Slab"/>
                <a:ea typeface="Roboto Slab"/>
                <a:cs typeface="Roboto Slab"/>
                <a:sym typeface="Roboto Slab"/>
                <a:rtl val="0"/>
              </a:defRPr>
            </a:lvl1pPr>
            <a:lvl2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r>
              <a:rPr lang="en" sz="4800" dirty="0" smtClean="0">
                <a:solidFill>
                  <a:schemeClr val="accent2">
                    <a:lumMod val="75000"/>
                  </a:schemeClr>
                </a:solidFill>
              </a:rPr>
              <a:t>43K </a:t>
            </a:r>
            <a:r>
              <a:rPr lang="en" sz="3200" dirty="0" smtClean="0">
                <a:solidFill>
                  <a:schemeClr val="accent2">
                    <a:lumMod val="75000"/>
                  </a:schemeClr>
                </a:solidFill>
              </a:rPr>
              <a:t>users</a:t>
            </a:r>
            <a:endParaRPr lang="en" sz="3200" dirty="0">
              <a:solidFill>
                <a:schemeClr val="accent2">
                  <a:lumMod val="75000"/>
                </a:schemeClr>
              </a:solidFill>
            </a:endParaRPr>
          </a:p>
        </p:txBody>
      </p:sp>
      <p:sp>
        <p:nvSpPr>
          <p:cNvPr id="13" name="Shape 195"/>
          <p:cNvSpPr txBox="1">
            <a:spLocks/>
          </p:cNvSpPr>
          <p:nvPr/>
        </p:nvSpPr>
        <p:spPr>
          <a:xfrm>
            <a:off x="4221925" y="3172502"/>
            <a:ext cx="4922074" cy="617699"/>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R="0" algn="l" rtl="0">
              <a:lnSpc>
                <a:spcPct val="100000"/>
              </a:lnSpc>
              <a:spcBef>
                <a:spcPts val="600"/>
              </a:spcBef>
              <a:spcAft>
                <a:spcPts val="0"/>
              </a:spcAft>
              <a:buClr>
                <a:srgbClr val="CFD8DC"/>
              </a:buClr>
              <a:buSzPct val="100000"/>
              <a:buFont typeface="Source Sans Pro"/>
              <a:buChar char="◎"/>
              <a:defRPr sz="3000" b="0" i="0" u="none" strike="noStrike" cap="none" baseline="0">
                <a:solidFill>
                  <a:srgbClr val="263238"/>
                </a:solidFill>
                <a:latin typeface="Source Sans Pro"/>
                <a:ea typeface="Source Sans Pro"/>
                <a:cs typeface="Source Sans Pro"/>
                <a:sym typeface="Source Sans Pro"/>
                <a:rtl val="0"/>
              </a:defRPr>
            </a:lvl1pPr>
            <a:lvl2pPr marR="0" algn="l" rtl="0">
              <a:lnSpc>
                <a:spcPct val="100000"/>
              </a:lnSpc>
              <a:spcBef>
                <a:spcPts val="480"/>
              </a:spcBef>
              <a:spcAft>
                <a:spcPts val="0"/>
              </a:spcAft>
              <a:buClr>
                <a:srgbClr val="CFD8DC"/>
              </a:buClr>
              <a:buSzPct val="100000"/>
              <a:buFont typeface="Source Sans Pro"/>
              <a:buChar char="○"/>
              <a:defRPr sz="2400" b="0" i="0" u="none" strike="noStrike" cap="none" baseline="0">
                <a:solidFill>
                  <a:srgbClr val="263238"/>
                </a:solidFill>
                <a:latin typeface="Source Sans Pro"/>
                <a:ea typeface="Source Sans Pro"/>
                <a:cs typeface="Source Sans Pro"/>
                <a:sym typeface="Source Sans Pro"/>
                <a:rtl val="0"/>
              </a:defRPr>
            </a:lvl2pPr>
            <a:lvl3pPr marR="0" algn="l" rtl="0">
              <a:lnSpc>
                <a:spcPct val="100000"/>
              </a:lnSpc>
              <a:spcBef>
                <a:spcPts val="480"/>
              </a:spcBef>
              <a:spcAft>
                <a:spcPts val="0"/>
              </a:spcAft>
              <a:buClr>
                <a:srgbClr val="CFD8DC"/>
              </a:buClr>
              <a:buSzPct val="100000"/>
              <a:buFont typeface="Source Sans Pro"/>
              <a:buChar char="◉"/>
              <a:defRPr sz="2400" b="0" i="0" u="none" strike="noStrike" cap="none" baseline="0">
                <a:solidFill>
                  <a:srgbClr val="263238"/>
                </a:solidFill>
                <a:latin typeface="Source Sans Pro"/>
                <a:ea typeface="Source Sans Pro"/>
                <a:cs typeface="Source Sans Pro"/>
                <a:sym typeface="Source Sans Pro"/>
                <a:rtl val="0"/>
              </a:defRPr>
            </a:lvl3pPr>
            <a:lvl4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4pPr>
            <a:lvl5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5pPr>
            <a:lvl6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6pPr>
            <a:lvl7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7pPr>
            <a:lvl8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8pPr>
            <a:lvl9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9pPr>
          </a:lstStyle>
          <a:p>
            <a:pPr>
              <a:spcBef>
                <a:spcPts val="0"/>
              </a:spcBef>
              <a:buFont typeface="Source Sans Pro"/>
              <a:buNone/>
            </a:pPr>
            <a:r>
              <a:rPr lang="en" sz="2400" dirty="0" smtClean="0"/>
              <a:t>Users tweeting about data science</a:t>
            </a:r>
            <a:endParaRPr lang="en" sz="2400" dirty="0"/>
          </a:p>
        </p:txBody>
      </p:sp>
      <p:grpSp>
        <p:nvGrpSpPr>
          <p:cNvPr id="17" name="Group 16"/>
          <p:cNvGrpSpPr/>
          <p:nvPr/>
        </p:nvGrpSpPr>
        <p:grpSpPr>
          <a:xfrm>
            <a:off x="438894" y="492859"/>
            <a:ext cx="8705106" cy="644286"/>
            <a:chOff x="5094273" y="3687387"/>
            <a:chExt cx="8705106" cy="644286"/>
          </a:xfrm>
        </p:grpSpPr>
        <p:pic>
          <p:nvPicPr>
            <p:cNvPr id="18" name="Picture 2" descr="http://www.kirkcosiermusic.com/wp-content/uploads/2015/05/twitter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4273" y="3687387"/>
              <a:ext cx="859049" cy="64428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5953322" y="3744784"/>
              <a:ext cx="7846057" cy="523220"/>
            </a:xfrm>
            <a:prstGeom prst="rect">
              <a:avLst/>
            </a:prstGeom>
            <a:noFill/>
          </p:spPr>
          <p:txBody>
            <a:bodyPr wrap="square" rtlCol="0">
              <a:spAutoFit/>
            </a:bodyPr>
            <a:lstStyle/>
            <a:p>
              <a:r>
                <a:rPr lang="en-US" sz="2800" b="1" dirty="0" smtClean="0">
                  <a:solidFill>
                    <a:schemeClr val="tx1">
                      <a:lumMod val="65000"/>
                      <a:lumOff val="35000"/>
                    </a:schemeClr>
                  </a:solidFill>
                  <a:latin typeface="Roboto Slab" panose="020B0604020202020204" charset="0"/>
                  <a:ea typeface="Roboto Slab" panose="020B0604020202020204" charset="0"/>
                </a:rPr>
                <a:t>Twitter (1 month </a:t>
              </a:r>
              <a:r>
                <a:rPr lang="en-US" sz="2800" b="1" dirty="0" smtClean="0">
                  <a:solidFill>
                    <a:schemeClr val="accent2">
                      <a:lumMod val="75000"/>
                    </a:schemeClr>
                  </a:solidFill>
                  <a:latin typeface="Roboto Slab" panose="020B0604020202020204" charset="0"/>
                  <a:ea typeface="Roboto Slab" panose="020B0604020202020204" charset="0"/>
                </a:rPr>
                <a:t>streaming</a:t>
              </a:r>
              <a:r>
                <a:rPr lang="en-US" sz="2800" b="1" dirty="0" smtClean="0">
                  <a:solidFill>
                    <a:schemeClr val="tx1">
                      <a:lumMod val="65000"/>
                      <a:lumOff val="35000"/>
                    </a:schemeClr>
                  </a:solidFill>
                  <a:latin typeface="Roboto Slab" panose="020B0604020202020204" charset="0"/>
                  <a:ea typeface="Roboto Slab" panose="020B0604020202020204" charset="0"/>
                </a:rPr>
                <a:t>, 1 year </a:t>
              </a:r>
              <a:r>
                <a:rPr lang="en-US" sz="2800" b="1" dirty="0" smtClean="0">
                  <a:solidFill>
                    <a:srgbClr val="0091EA"/>
                  </a:solidFill>
                  <a:latin typeface="Roboto Slab" panose="020B0604020202020204" charset="0"/>
                  <a:ea typeface="Roboto Slab" panose="020B0604020202020204" charset="0"/>
                </a:rPr>
                <a:t>historical</a:t>
              </a:r>
              <a:r>
                <a:rPr lang="en-US" sz="2800" b="1" dirty="0" smtClean="0">
                  <a:solidFill>
                    <a:schemeClr val="tx1">
                      <a:lumMod val="65000"/>
                      <a:lumOff val="35000"/>
                    </a:schemeClr>
                  </a:solidFill>
                  <a:latin typeface="Roboto Slab" panose="020B0604020202020204" charset="0"/>
                  <a:ea typeface="Roboto Slab" panose="020B0604020202020204" charset="0"/>
                </a:rPr>
                <a:t>)</a:t>
              </a:r>
            </a:p>
          </p:txBody>
        </p:sp>
      </p:grpSp>
      <p:sp>
        <p:nvSpPr>
          <p:cNvPr id="20" name="Shape 190"/>
          <p:cNvSpPr txBox="1">
            <a:spLocks/>
          </p:cNvSpPr>
          <p:nvPr/>
        </p:nvSpPr>
        <p:spPr>
          <a:xfrm>
            <a:off x="5415104" y="3388827"/>
            <a:ext cx="3728896" cy="1193399"/>
          </a:xfrm>
          <a:prstGeom prst="rect">
            <a:avLst/>
          </a:prstGeom>
          <a:noFill/>
          <a:ln>
            <a:noFill/>
          </a:ln>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0091EA"/>
              </a:buClr>
              <a:buSzPct val="100000"/>
              <a:buFont typeface="Roboto Slab"/>
              <a:buNone/>
              <a:defRPr sz="2000" b="0" i="0" u="none" strike="noStrike" cap="none" baseline="0">
                <a:solidFill>
                  <a:srgbClr val="0091EA"/>
                </a:solidFill>
                <a:latin typeface="Roboto Slab"/>
                <a:ea typeface="Roboto Slab"/>
                <a:cs typeface="Roboto Slab"/>
                <a:sym typeface="Roboto Slab"/>
                <a:rtl val="0"/>
              </a:defRPr>
            </a:lvl1pPr>
            <a:lvl2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r>
              <a:rPr lang="en" sz="4800" dirty="0" smtClean="0"/>
              <a:t>85K</a:t>
            </a:r>
            <a:endParaRPr lang="en" sz="4800" dirty="0"/>
          </a:p>
        </p:txBody>
      </p:sp>
      <p:sp>
        <p:nvSpPr>
          <p:cNvPr id="21" name="Shape 191"/>
          <p:cNvSpPr txBox="1">
            <a:spLocks/>
          </p:cNvSpPr>
          <p:nvPr/>
        </p:nvSpPr>
        <p:spPr>
          <a:xfrm>
            <a:off x="5415103" y="4254173"/>
            <a:ext cx="3728896" cy="617699"/>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R="0" algn="l" rtl="0">
              <a:lnSpc>
                <a:spcPct val="100000"/>
              </a:lnSpc>
              <a:spcBef>
                <a:spcPts val="600"/>
              </a:spcBef>
              <a:spcAft>
                <a:spcPts val="0"/>
              </a:spcAft>
              <a:buClr>
                <a:srgbClr val="CFD8DC"/>
              </a:buClr>
              <a:buSzPct val="100000"/>
              <a:buFont typeface="Source Sans Pro"/>
              <a:buChar char="◎"/>
              <a:defRPr sz="3000" b="0" i="0" u="none" strike="noStrike" cap="none" baseline="0">
                <a:solidFill>
                  <a:srgbClr val="263238"/>
                </a:solidFill>
                <a:latin typeface="Source Sans Pro"/>
                <a:ea typeface="Source Sans Pro"/>
                <a:cs typeface="Source Sans Pro"/>
                <a:sym typeface="Source Sans Pro"/>
                <a:rtl val="0"/>
              </a:defRPr>
            </a:lvl1pPr>
            <a:lvl2pPr marR="0" algn="l" rtl="0">
              <a:lnSpc>
                <a:spcPct val="100000"/>
              </a:lnSpc>
              <a:spcBef>
                <a:spcPts val="480"/>
              </a:spcBef>
              <a:spcAft>
                <a:spcPts val="0"/>
              </a:spcAft>
              <a:buClr>
                <a:srgbClr val="CFD8DC"/>
              </a:buClr>
              <a:buSzPct val="100000"/>
              <a:buFont typeface="Source Sans Pro"/>
              <a:buChar char="○"/>
              <a:defRPr sz="2400" b="0" i="0" u="none" strike="noStrike" cap="none" baseline="0">
                <a:solidFill>
                  <a:srgbClr val="263238"/>
                </a:solidFill>
                <a:latin typeface="Source Sans Pro"/>
                <a:ea typeface="Source Sans Pro"/>
                <a:cs typeface="Source Sans Pro"/>
                <a:sym typeface="Source Sans Pro"/>
                <a:rtl val="0"/>
              </a:defRPr>
            </a:lvl2pPr>
            <a:lvl3pPr marR="0" algn="l" rtl="0">
              <a:lnSpc>
                <a:spcPct val="100000"/>
              </a:lnSpc>
              <a:spcBef>
                <a:spcPts val="480"/>
              </a:spcBef>
              <a:spcAft>
                <a:spcPts val="0"/>
              </a:spcAft>
              <a:buClr>
                <a:srgbClr val="CFD8DC"/>
              </a:buClr>
              <a:buSzPct val="100000"/>
              <a:buFont typeface="Source Sans Pro"/>
              <a:buChar char="◉"/>
              <a:defRPr sz="2400" b="0" i="0" u="none" strike="noStrike" cap="none" baseline="0">
                <a:solidFill>
                  <a:srgbClr val="263238"/>
                </a:solidFill>
                <a:latin typeface="Source Sans Pro"/>
                <a:ea typeface="Source Sans Pro"/>
                <a:cs typeface="Source Sans Pro"/>
                <a:sym typeface="Source Sans Pro"/>
                <a:rtl val="0"/>
              </a:defRPr>
            </a:lvl3pPr>
            <a:lvl4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4pPr>
            <a:lvl5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5pPr>
            <a:lvl6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6pPr>
            <a:lvl7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7pPr>
            <a:lvl8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8pPr>
            <a:lvl9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9pPr>
          </a:lstStyle>
          <a:p>
            <a:pPr>
              <a:spcBef>
                <a:spcPts val="0"/>
              </a:spcBef>
              <a:buFont typeface="Source Sans Pro"/>
              <a:buNone/>
            </a:pPr>
            <a:r>
              <a:rPr lang="en" sz="2400" dirty="0" smtClean="0"/>
              <a:t>Total Tweets by data science bloggers in 1 year</a:t>
            </a:r>
            <a:endParaRPr lang="en" sz="2400" dirty="0"/>
          </a:p>
        </p:txBody>
      </p:sp>
    </p:spTree>
    <p:extLst>
      <p:ext uri="{BB962C8B-B14F-4D97-AF65-F5344CB8AC3E}">
        <p14:creationId xmlns:p14="http://schemas.microsoft.com/office/powerpoint/2010/main" val="2898955091"/>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 name="TextBox 18"/>
          <p:cNvSpPr txBox="1"/>
          <p:nvPr/>
        </p:nvSpPr>
        <p:spPr>
          <a:xfrm>
            <a:off x="308610" y="456632"/>
            <a:ext cx="8835389" cy="707886"/>
          </a:xfrm>
          <a:prstGeom prst="rect">
            <a:avLst/>
          </a:prstGeom>
          <a:noFill/>
        </p:spPr>
        <p:txBody>
          <a:bodyPr wrap="square" rtlCol="0">
            <a:spAutoFit/>
          </a:bodyPr>
          <a:lstStyle/>
          <a:p>
            <a:r>
              <a:rPr lang="en-US" sz="4000" b="1" dirty="0">
                <a:solidFill>
                  <a:srgbClr val="0091EA"/>
                </a:solidFill>
                <a:latin typeface="Roboto Slab"/>
                <a:ea typeface="Roboto Slab"/>
                <a:cs typeface="Roboto Slab"/>
                <a:sym typeface="Roboto Slab"/>
              </a:rPr>
              <a:t>Comparison </a:t>
            </a:r>
            <a:r>
              <a:rPr lang="en-US" sz="4000" b="1" dirty="0" smtClean="0">
                <a:solidFill>
                  <a:srgbClr val="0091EA"/>
                </a:solidFill>
                <a:latin typeface="Roboto Slab"/>
                <a:ea typeface="Roboto Slab"/>
                <a:cs typeface="Roboto Slab"/>
                <a:sym typeface="Roboto Slab"/>
              </a:rPr>
              <a:t>of Data Sources</a:t>
            </a:r>
            <a:endParaRPr lang="en-US" sz="4000" b="1" dirty="0">
              <a:solidFill>
                <a:srgbClr val="0091EA"/>
              </a:solidFill>
              <a:latin typeface="Roboto Slab"/>
              <a:ea typeface="Roboto Slab"/>
              <a:cs typeface="Roboto Slab"/>
              <a:sym typeface="Roboto Slab"/>
            </a:endParaRPr>
          </a:p>
        </p:txBody>
      </p:sp>
      <p:grpSp>
        <p:nvGrpSpPr>
          <p:cNvPr id="5" name="Group 4"/>
          <p:cNvGrpSpPr/>
          <p:nvPr/>
        </p:nvGrpSpPr>
        <p:grpSpPr>
          <a:xfrm>
            <a:off x="175828" y="1147151"/>
            <a:ext cx="6512873" cy="2609976"/>
            <a:chOff x="175828" y="1147151"/>
            <a:chExt cx="6512873" cy="2609976"/>
          </a:xfrm>
        </p:grpSpPr>
        <p:pic>
          <p:nvPicPr>
            <p:cNvPr id="14" name="Picture 13"/>
            <p:cNvPicPr>
              <a:picLocks noChangeAspect="1"/>
            </p:cNvPicPr>
            <p:nvPr/>
          </p:nvPicPr>
          <p:blipFill rotWithShape="1">
            <a:blip r:embed="rId3"/>
            <a:srcRect l="15866" t="10827" r="18941" b="13488"/>
            <a:stretch/>
          </p:blipFill>
          <p:spPr>
            <a:xfrm>
              <a:off x="5929453" y="1635693"/>
              <a:ext cx="759248" cy="881427"/>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14751" b="9465"/>
            <a:stretch/>
          </p:blipFill>
          <p:spPr>
            <a:xfrm>
              <a:off x="175828" y="1147151"/>
              <a:ext cx="5568993" cy="2609976"/>
            </a:xfrm>
            <a:prstGeom prst="rect">
              <a:avLst/>
            </a:prstGeom>
          </p:spPr>
        </p:pic>
      </p:grpSp>
      <p:grpSp>
        <p:nvGrpSpPr>
          <p:cNvPr id="6" name="Group 5"/>
          <p:cNvGrpSpPr/>
          <p:nvPr/>
        </p:nvGrpSpPr>
        <p:grpSpPr>
          <a:xfrm>
            <a:off x="2363775" y="3924426"/>
            <a:ext cx="6625461" cy="2682114"/>
            <a:chOff x="2363775" y="3924426"/>
            <a:chExt cx="6625461" cy="2682114"/>
          </a:xfrm>
        </p:grpSpPr>
        <p:pic>
          <p:nvPicPr>
            <p:cNvPr id="18" name="Picture 2" descr="http://www.kirkcosiermusic.com/wp-content/uploads/2015/05/twitter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3775" y="4744203"/>
              <a:ext cx="859049" cy="6442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t="8475" b="14160"/>
            <a:stretch/>
          </p:blipFill>
          <p:spPr>
            <a:xfrm>
              <a:off x="3383280" y="3924426"/>
              <a:ext cx="5605956" cy="2682114"/>
            </a:xfrm>
            <a:prstGeom prst="rect">
              <a:avLst/>
            </a:prstGeom>
          </p:spPr>
        </p:pic>
      </p:grpSp>
    </p:spTree>
    <p:extLst>
      <p:ext uri="{BB962C8B-B14F-4D97-AF65-F5344CB8AC3E}">
        <p14:creationId xmlns:p14="http://schemas.microsoft.com/office/powerpoint/2010/main" val="38159359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0" name="Shape 130"/>
          <p:cNvSpPr txBox="1">
            <a:spLocks noGrp="1"/>
          </p:cNvSpPr>
          <p:nvPr>
            <p:ph type="title"/>
          </p:nvPr>
        </p:nvSpPr>
        <p:spPr>
          <a:xfrm>
            <a:off x="178420" y="410826"/>
            <a:ext cx="8965580" cy="936899"/>
          </a:xfrm>
          <a:prstGeom prst="rect">
            <a:avLst/>
          </a:prstGeom>
        </p:spPr>
        <p:txBody>
          <a:bodyPr lIns="91425" tIns="91425" rIns="91425" bIns="91425" anchor="b" anchorCtr="0">
            <a:noAutofit/>
          </a:bodyPr>
          <a:lstStyle/>
          <a:p>
            <a:pPr lvl="0"/>
            <a:r>
              <a:rPr lang="en-US" sz="4000" b="1" dirty="0" smtClean="0"/>
              <a:t>SO </a:t>
            </a:r>
            <a:r>
              <a:rPr lang="en-US" sz="4000" b="1" dirty="0"/>
              <a:t>User </a:t>
            </a:r>
            <a:r>
              <a:rPr lang="en-US" sz="4000" b="1" dirty="0" smtClean="0"/>
              <a:t>Hashtag Bipartite </a:t>
            </a:r>
            <a:r>
              <a:rPr lang="en-US" sz="4000" b="1" dirty="0"/>
              <a:t>Network</a:t>
            </a:r>
          </a:p>
        </p:txBody>
      </p:sp>
      <p:cxnSp>
        <p:nvCxnSpPr>
          <p:cNvPr id="133" name="Shape 133"/>
          <p:cNvCxnSpPr/>
          <p:nvPr/>
        </p:nvCxnSpPr>
        <p:spPr>
          <a:xfrm rot="10800000" flipH="1">
            <a:off x="7401125" y="1758974"/>
            <a:ext cx="218999" cy="624300"/>
          </a:xfrm>
          <a:prstGeom prst="straightConnector1">
            <a:avLst/>
          </a:prstGeom>
          <a:noFill/>
          <a:ln w="9525" cap="flat" cmpd="sng">
            <a:solidFill>
              <a:srgbClr val="CFD8DC"/>
            </a:solidFill>
            <a:prstDash val="solid"/>
            <a:round/>
            <a:headEnd type="none" w="lg" len="lg"/>
            <a:tailEnd type="none" w="lg" len="lg"/>
          </a:ln>
        </p:spPr>
      </p:cxnSp>
      <p:cxnSp>
        <p:nvCxnSpPr>
          <p:cNvPr id="134" name="Shape 134"/>
          <p:cNvCxnSpPr/>
          <p:nvPr/>
        </p:nvCxnSpPr>
        <p:spPr>
          <a:xfrm rot="10800000" flipH="1">
            <a:off x="7932695" y="2472367"/>
            <a:ext cx="522299" cy="309899"/>
          </a:xfrm>
          <a:prstGeom prst="straightConnector1">
            <a:avLst/>
          </a:prstGeom>
          <a:noFill/>
          <a:ln w="9525" cap="flat" cmpd="sng">
            <a:solidFill>
              <a:srgbClr val="CFD8DC"/>
            </a:solidFill>
            <a:prstDash val="solid"/>
            <a:round/>
            <a:headEnd type="none" w="lg" len="lg"/>
            <a:tailEnd type="none" w="lg" len="lg"/>
          </a:ln>
        </p:spPr>
      </p:cxnSp>
      <p:cxnSp>
        <p:nvCxnSpPr>
          <p:cNvPr id="135" name="Shape 135"/>
          <p:cNvCxnSpPr/>
          <p:nvPr/>
        </p:nvCxnSpPr>
        <p:spPr>
          <a:xfrm rot="10800000" flipH="1">
            <a:off x="7765925" y="1896874"/>
            <a:ext cx="648599" cy="737700"/>
          </a:xfrm>
          <a:prstGeom prst="straightConnector1">
            <a:avLst/>
          </a:prstGeom>
          <a:noFill/>
          <a:ln w="9525" cap="flat" cmpd="sng">
            <a:solidFill>
              <a:srgbClr val="CFD8DC"/>
            </a:solidFill>
            <a:prstDash val="solid"/>
            <a:round/>
            <a:headEnd type="none" w="lg" len="lg"/>
            <a:tailEnd type="none" w="lg" len="lg"/>
          </a:ln>
        </p:spPr>
      </p:cxnSp>
      <p:sp>
        <p:nvSpPr>
          <p:cNvPr id="2" name="Text Placeholder 1"/>
          <p:cNvSpPr>
            <a:spLocks noGrp="1"/>
          </p:cNvSpPr>
          <p:nvPr>
            <p:ph type="body" idx="1"/>
          </p:nvPr>
        </p:nvSpPr>
        <p:spPr>
          <a:xfrm>
            <a:off x="178420" y="1427356"/>
            <a:ext cx="8965580" cy="5430644"/>
          </a:xfrm>
        </p:spPr>
        <p:txBody>
          <a:bodyPr/>
          <a:lstStyle/>
          <a:p>
            <a:pPr marL="342900" indent="-342900">
              <a:buClr>
                <a:srgbClr val="0091EA"/>
              </a:buClr>
            </a:pPr>
            <a:r>
              <a:rPr lang="en-US" sz="2400" b="1" dirty="0"/>
              <a:t>Introduction</a:t>
            </a:r>
          </a:p>
          <a:p>
            <a:pPr marL="342900" lvl="2" indent="-342900">
              <a:buClr>
                <a:srgbClr val="0091EA"/>
              </a:buClr>
              <a:buFont typeface="Wingdings" panose="05000000000000000000" pitchFamily="2" charset="2"/>
              <a:buChar char="Ø"/>
            </a:pPr>
            <a:r>
              <a:rPr lang="en-US" dirty="0"/>
              <a:t>Nodes: SO Users &amp;Hashtags</a:t>
            </a:r>
          </a:p>
          <a:p>
            <a:pPr marL="342900" lvl="2" indent="-342900">
              <a:buClr>
                <a:srgbClr val="0091EA"/>
              </a:buClr>
              <a:buFont typeface="Wingdings" panose="05000000000000000000" pitchFamily="2" charset="2"/>
              <a:buChar char="Ø"/>
            </a:pPr>
            <a:r>
              <a:rPr lang="en-US" dirty="0"/>
              <a:t>Edges: Hashtags used by Users</a:t>
            </a:r>
          </a:p>
          <a:p>
            <a:pPr marL="342900" lvl="2" indent="-342900">
              <a:buClr>
                <a:srgbClr val="0091EA"/>
              </a:buClr>
              <a:buFont typeface="Wingdings" panose="05000000000000000000" pitchFamily="2" charset="2"/>
              <a:buChar char="Ø"/>
            </a:pPr>
            <a:r>
              <a:rPr lang="en-US" dirty="0"/>
              <a:t>Weight: Frequency of Hashtags</a:t>
            </a:r>
          </a:p>
          <a:p>
            <a:pPr marL="342900" lvl="2" indent="-342900">
              <a:buFont typeface="Wingdings" panose="05000000000000000000" pitchFamily="2" charset="2"/>
              <a:buChar char="Ø"/>
            </a:pPr>
            <a:endParaRPr lang="en-US" dirty="0" smtClean="0"/>
          </a:p>
          <a:p>
            <a:pPr marL="342900" indent="-342900">
              <a:buClr>
                <a:srgbClr val="0091EA"/>
              </a:buClr>
            </a:pPr>
            <a:r>
              <a:rPr lang="en-US" sz="2400" b="1" dirty="0"/>
              <a:t>Visualization</a:t>
            </a:r>
          </a:p>
          <a:p>
            <a:pPr marL="342900" lvl="2" indent="-342900">
              <a:buClr>
                <a:srgbClr val="0091EA"/>
              </a:buClr>
              <a:buFont typeface="Wingdings" panose="05000000000000000000" pitchFamily="2" charset="2"/>
              <a:buChar char="Ø"/>
            </a:pPr>
            <a:r>
              <a:rPr lang="en-US" dirty="0"/>
              <a:t>7 distinct communities</a:t>
            </a:r>
          </a:p>
          <a:p>
            <a:pPr marL="342900" lvl="2" indent="-342900">
              <a:buClr>
                <a:srgbClr val="0091EA"/>
              </a:buClr>
              <a:buFont typeface="Wingdings" panose="05000000000000000000" pitchFamily="2" charset="2"/>
              <a:buChar char="Ø"/>
            </a:pPr>
            <a:r>
              <a:rPr lang="en-US" dirty="0"/>
              <a:t>User at center</a:t>
            </a:r>
          </a:p>
          <a:p>
            <a:pPr marL="342900" lvl="2" indent="-342900">
              <a:buClr>
                <a:srgbClr val="0091EA"/>
              </a:buClr>
              <a:buFont typeface="Wingdings" panose="05000000000000000000" pitchFamily="2" charset="2"/>
              <a:buChar char="Ø"/>
            </a:pPr>
            <a:r>
              <a:rPr lang="en-US" dirty="0"/>
              <a:t>Hashtags at periphery</a:t>
            </a:r>
          </a:p>
          <a:p>
            <a:pPr lvl="2"/>
            <a:endParaRPr lang="en-US" dirty="0" smtClean="0"/>
          </a:p>
          <a:p>
            <a:pPr marL="342900" indent="-342900">
              <a:buClr>
                <a:srgbClr val="0091EA"/>
              </a:buClr>
            </a:pPr>
            <a:r>
              <a:rPr lang="en-US" sz="2400" b="1" dirty="0"/>
              <a:t>Insights</a:t>
            </a:r>
          </a:p>
          <a:p>
            <a:pPr marL="342900" lvl="2" indent="-342900">
              <a:buClr>
                <a:srgbClr val="0091EA"/>
              </a:buClr>
              <a:buFont typeface="Wingdings" panose="05000000000000000000" pitchFamily="2" charset="2"/>
              <a:buChar char="Ø"/>
            </a:pPr>
            <a:r>
              <a:rPr lang="en-US" dirty="0"/>
              <a:t>Java used for Big-Data, Mining and Stats</a:t>
            </a:r>
          </a:p>
          <a:p>
            <a:pPr marL="342900" lvl="2" indent="-342900">
              <a:buClr>
                <a:srgbClr val="0091EA"/>
              </a:buClr>
              <a:buFont typeface="Wingdings" panose="05000000000000000000" pitchFamily="2" charset="2"/>
              <a:buChar char="Ø"/>
            </a:pPr>
            <a:r>
              <a:rPr lang="en-US" dirty="0"/>
              <a:t>R used for Statistics and Data Mining</a:t>
            </a:r>
          </a:p>
          <a:p>
            <a:pPr marL="342900" lvl="2" indent="-342900">
              <a:buClr>
                <a:srgbClr val="0091EA"/>
              </a:buClr>
              <a:buFont typeface="Wingdings" panose="05000000000000000000" pitchFamily="2" charset="2"/>
              <a:buChar char="Ø"/>
            </a:pPr>
            <a:r>
              <a:rPr lang="en-US" dirty="0"/>
              <a:t>Python used for Data-Mining</a:t>
            </a:r>
          </a:p>
        </p:txBody>
      </p:sp>
      <p:pic>
        <p:nvPicPr>
          <p:cNvPr id="4" name="Picture 3"/>
          <p:cNvPicPr>
            <a:picLocks noChangeAspect="1"/>
          </p:cNvPicPr>
          <p:nvPr/>
        </p:nvPicPr>
        <p:blipFill>
          <a:blip r:embed="rId3"/>
          <a:stretch>
            <a:fillRect/>
          </a:stretch>
        </p:blipFill>
        <p:spPr>
          <a:xfrm>
            <a:off x="4661210" y="1530226"/>
            <a:ext cx="4238625" cy="3867150"/>
          </a:xfrm>
          <a:prstGeom prst="rect">
            <a:avLst/>
          </a:prstGeom>
        </p:spPr>
      </p:pic>
    </p:spTree>
    <p:extLst>
      <p:ext uri="{BB962C8B-B14F-4D97-AF65-F5344CB8AC3E}">
        <p14:creationId xmlns:p14="http://schemas.microsoft.com/office/powerpoint/2010/main" val="3242489132"/>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0" name="Shape 130"/>
          <p:cNvSpPr txBox="1">
            <a:spLocks noGrp="1"/>
          </p:cNvSpPr>
          <p:nvPr>
            <p:ph type="title"/>
          </p:nvPr>
        </p:nvSpPr>
        <p:spPr>
          <a:xfrm>
            <a:off x="178420" y="410826"/>
            <a:ext cx="8179430" cy="936899"/>
          </a:xfrm>
          <a:prstGeom prst="rect">
            <a:avLst/>
          </a:prstGeom>
        </p:spPr>
        <p:txBody>
          <a:bodyPr lIns="91425" tIns="91425" rIns="91425" bIns="91425" anchor="b" anchorCtr="0">
            <a:noAutofit/>
          </a:bodyPr>
          <a:lstStyle/>
          <a:p>
            <a:pPr lvl="0"/>
            <a:r>
              <a:rPr lang="en-US" sz="4000" b="1" dirty="0" smtClean="0"/>
              <a:t>Twitter </a:t>
            </a:r>
            <a:r>
              <a:rPr lang="en-US" sz="4000" b="1" dirty="0"/>
              <a:t>Hashtag Network</a:t>
            </a:r>
          </a:p>
        </p:txBody>
      </p:sp>
      <p:cxnSp>
        <p:nvCxnSpPr>
          <p:cNvPr id="133" name="Shape 133"/>
          <p:cNvCxnSpPr/>
          <p:nvPr/>
        </p:nvCxnSpPr>
        <p:spPr>
          <a:xfrm rot="10800000" flipH="1">
            <a:off x="7401125" y="1758974"/>
            <a:ext cx="218999" cy="624300"/>
          </a:xfrm>
          <a:prstGeom prst="straightConnector1">
            <a:avLst/>
          </a:prstGeom>
          <a:noFill/>
          <a:ln w="9525" cap="flat" cmpd="sng">
            <a:solidFill>
              <a:srgbClr val="CFD8DC"/>
            </a:solidFill>
            <a:prstDash val="solid"/>
            <a:round/>
            <a:headEnd type="none" w="lg" len="lg"/>
            <a:tailEnd type="none" w="lg" len="lg"/>
          </a:ln>
        </p:spPr>
      </p:cxnSp>
      <p:cxnSp>
        <p:nvCxnSpPr>
          <p:cNvPr id="134" name="Shape 134"/>
          <p:cNvCxnSpPr/>
          <p:nvPr/>
        </p:nvCxnSpPr>
        <p:spPr>
          <a:xfrm rot="10800000" flipH="1">
            <a:off x="7932695" y="2472367"/>
            <a:ext cx="522299" cy="309899"/>
          </a:xfrm>
          <a:prstGeom prst="straightConnector1">
            <a:avLst/>
          </a:prstGeom>
          <a:noFill/>
          <a:ln w="9525" cap="flat" cmpd="sng">
            <a:solidFill>
              <a:srgbClr val="CFD8DC"/>
            </a:solidFill>
            <a:prstDash val="solid"/>
            <a:round/>
            <a:headEnd type="none" w="lg" len="lg"/>
            <a:tailEnd type="none" w="lg" len="lg"/>
          </a:ln>
        </p:spPr>
      </p:cxnSp>
      <p:cxnSp>
        <p:nvCxnSpPr>
          <p:cNvPr id="135" name="Shape 135"/>
          <p:cNvCxnSpPr/>
          <p:nvPr/>
        </p:nvCxnSpPr>
        <p:spPr>
          <a:xfrm rot="10800000" flipH="1">
            <a:off x="7765925" y="1896874"/>
            <a:ext cx="648599" cy="737700"/>
          </a:xfrm>
          <a:prstGeom prst="straightConnector1">
            <a:avLst/>
          </a:prstGeom>
          <a:noFill/>
          <a:ln w="9525" cap="flat" cmpd="sng">
            <a:solidFill>
              <a:srgbClr val="CFD8DC"/>
            </a:solidFill>
            <a:prstDash val="solid"/>
            <a:round/>
            <a:headEnd type="none" w="lg" len="lg"/>
            <a:tailEnd type="none" w="lg" len="lg"/>
          </a:ln>
        </p:spPr>
      </p:cxnSp>
      <p:sp>
        <p:nvSpPr>
          <p:cNvPr id="2" name="Text Placeholder 1"/>
          <p:cNvSpPr>
            <a:spLocks noGrp="1"/>
          </p:cNvSpPr>
          <p:nvPr>
            <p:ph type="body" idx="1"/>
          </p:nvPr>
        </p:nvSpPr>
        <p:spPr>
          <a:xfrm>
            <a:off x="178420" y="1427356"/>
            <a:ext cx="8965580" cy="5019809"/>
          </a:xfrm>
        </p:spPr>
        <p:txBody>
          <a:bodyPr/>
          <a:lstStyle/>
          <a:p>
            <a:pPr marL="342900" indent="-342900">
              <a:buClr>
                <a:srgbClr val="0091EA"/>
              </a:buClr>
            </a:pPr>
            <a:r>
              <a:rPr lang="en-US" sz="2400" b="1" dirty="0"/>
              <a:t>Introduction</a:t>
            </a:r>
          </a:p>
          <a:p>
            <a:pPr marL="342900" lvl="2" indent="-342900">
              <a:buClr>
                <a:srgbClr val="0091EA"/>
              </a:buClr>
              <a:buFont typeface="Wingdings" panose="05000000000000000000" pitchFamily="2" charset="2"/>
              <a:buChar char="Ø"/>
            </a:pPr>
            <a:r>
              <a:rPr lang="en-US" dirty="0"/>
              <a:t>Nodes: Twitter #tags</a:t>
            </a:r>
          </a:p>
          <a:p>
            <a:pPr marL="342900" lvl="2" indent="-342900">
              <a:buClr>
                <a:srgbClr val="0091EA"/>
              </a:buClr>
              <a:buFont typeface="Wingdings" panose="05000000000000000000" pitchFamily="2" charset="2"/>
              <a:buChar char="Ø"/>
            </a:pPr>
            <a:r>
              <a:rPr lang="en-US" dirty="0"/>
              <a:t>Edges: Co-occurrence of #tags</a:t>
            </a:r>
          </a:p>
          <a:p>
            <a:pPr marL="342900" lvl="2" indent="-342900">
              <a:buClr>
                <a:srgbClr val="0091EA"/>
              </a:buClr>
              <a:buFont typeface="Wingdings" panose="05000000000000000000" pitchFamily="2" charset="2"/>
              <a:buChar char="Ø"/>
            </a:pPr>
            <a:r>
              <a:rPr lang="en-US" dirty="0"/>
              <a:t>Weight: </a:t>
            </a:r>
            <a:r>
              <a:rPr lang="en-US" dirty="0" err="1"/>
              <a:t>Freq</a:t>
            </a:r>
            <a:r>
              <a:rPr lang="en-US" dirty="0"/>
              <a:t> of Co-occurrence</a:t>
            </a:r>
          </a:p>
          <a:p>
            <a:pPr marL="342900" lvl="2" indent="-342900">
              <a:buFont typeface="Wingdings" panose="05000000000000000000" pitchFamily="2" charset="2"/>
              <a:buChar char="Ø"/>
            </a:pPr>
            <a:endParaRPr lang="en-US" dirty="0" smtClean="0"/>
          </a:p>
          <a:p>
            <a:pPr marL="342900" indent="-342900">
              <a:buClr>
                <a:srgbClr val="0091EA"/>
              </a:buClr>
            </a:pPr>
            <a:r>
              <a:rPr lang="en-US" sz="2400" b="1" dirty="0"/>
              <a:t>Visualization</a:t>
            </a:r>
          </a:p>
          <a:p>
            <a:pPr marL="342900" lvl="2" indent="-342900">
              <a:buClr>
                <a:srgbClr val="0091EA"/>
              </a:buClr>
              <a:buFont typeface="Wingdings" panose="05000000000000000000" pitchFamily="2" charset="2"/>
              <a:buChar char="Ø"/>
            </a:pPr>
            <a:r>
              <a:rPr lang="en-US" dirty="0"/>
              <a:t>3 distinct communities</a:t>
            </a:r>
          </a:p>
          <a:p>
            <a:pPr lvl="2"/>
            <a:endParaRPr lang="en-US" dirty="0" smtClean="0"/>
          </a:p>
          <a:p>
            <a:pPr marL="342900" indent="-342900">
              <a:buClr>
                <a:srgbClr val="0091EA"/>
              </a:buClr>
            </a:pPr>
            <a:r>
              <a:rPr lang="en-US" sz="2400" b="1" dirty="0"/>
              <a:t>Insights</a:t>
            </a:r>
          </a:p>
          <a:p>
            <a:pPr marL="342900" lvl="2" indent="-342900">
              <a:buClr>
                <a:srgbClr val="0091EA"/>
              </a:buClr>
              <a:buFont typeface="Wingdings" panose="05000000000000000000" pitchFamily="2" charset="2"/>
              <a:buChar char="Ø"/>
            </a:pPr>
            <a:r>
              <a:rPr lang="en-US" dirty="0"/>
              <a:t>Big-data #tag is commonly used with IOT, </a:t>
            </a:r>
            <a:r>
              <a:rPr lang="en-US" dirty="0" err="1"/>
              <a:t>Hadoop</a:t>
            </a:r>
            <a:r>
              <a:rPr lang="en-US" dirty="0"/>
              <a:t>, Java</a:t>
            </a:r>
          </a:p>
          <a:p>
            <a:pPr marL="342900" lvl="2" indent="-342900">
              <a:buClr>
                <a:srgbClr val="0091EA"/>
              </a:buClr>
              <a:buFont typeface="Wingdings" panose="05000000000000000000" pitchFamily="2" charset="2"/>
              <a:buChar char="Ø"/>
            </a:pPr>
            <a:r>
              <a:rPr lang="en-US" dirty="0"/>
              <a:t>Python, R , Machine Learning are part of Data science community </a:t>
            </a:r>
          </a:p>
          <a:p>
            <a:pPr marL="342900" lvl="2" indent="-342900">
              <a:buClr>
                <a:srgbClr val="0091EA"/>
              </a:buClr>
              <a:buFont typeface="Wingdings" panose="05000000000000000000" pitchFamily="2" charset="2"/>
              <a:buChar char="Ø"/>
            </a:pPr>
            <a:r>
              <a:rPr lang="en-US" dirty="0"/>
              <a:t>Tweets related to jobs co-occur with Big-data and </a:t>
            </a:r>
            <a:r>
              <a:rPr lang="en-US" dirty="0" err="1"/>
              <a:t>Hadoop</a:t>
            </a:r>
            <a:endParaRPr lang="en-US"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7445" t="24499" r="1556" b="11167"/>
          <a:stretch/>
        </p:blipFill>
        <p:spPr>
          <a:xfrm>
            <a:off x="4616605" y="1569403"/>
            <a:ext cx="4418941" cy="3124013"/>
          </a:xfrm>
          <a:prstGeom prst="rect">
            <a:avLst/>
          </a:prstGeom>
        </p:spPr>
      </p:pic>
    </p:spTree>
    <p:extLst>
      <p:ext uri="{BB962C8B-B14F-4D97-AF65-F5344CB8AC3E}">
        <p14:creationId xmlns:p14="http://schemas.microsoft.com/office/powerpoint/2010/main" val="3157726200"/>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p:nvPr/>
        </p:nvSpPr>
        <p:spPr>
          <a:xfrm>
            <a:off x="2001837" y="591612"/>
            <a:ext cx="5140316" cy="4001794"/>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96" name="Shape 296"/>
          <p:cNvSpPr/>
          <p:nvPr/>
        </p:nvSpPr>
        <p:spPr>
          <a:xfrm>
            <a:off x="2213050" y="804150"/>
            <a:ext cx="4717800" cy="3007500"/>
          </a:xfrm>
          <a:prstGeom prst="rect">
            <a:avLst/>
          </a:prstGeom>
          <a:solidFill>
            <a:srgbClr val="F3F3F3"/>
          </a:solidFill>
          <a:ln w="19050" cap="flat" cmpd="sng">
            <a:solidFill>
              <a:srgbClr val="D9D9D9"/>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dirty="0">
                <a:solidFill>
                  <a:srgbClr val="999999"/>
                </a:solidFill>
              </a:rPr>
              <a:t>Place your screenshot here</a:t>
            </a:r>
          </a:p>
        </p:txBody>
      </p:sp>
      <p:sp>
        <p:nvSpPr>
          <p:cNvPr id="297" name="Shape 297"/>
          <p:cNvSpPr txBox="1">
            <a:spLocks noGrp="1"/>
          </p:cNvSpPr>
          <p:nvPr>
            <p:ph type="body" idx="4294967295"/>
          </p:nvPr>
        </p:nvSpPr>
        <p:spPr>
          <a:xfrm>
            <a:off x="457200" y="4231525"/>
            <a:ext cx="8192399" cy="1540625"/>
          </a:xfrm>
          <a:prstGeom prst="rect">
            <a:avLst/>
          </a:prstGeom>
          <a:noFill/>
          <a:ln>
            <a:noFill/>
          </a:ln>
        </p:spPr>
        <p:txBody>
          <a:bodyPr lIns="91425" tIns="91425" rIns="91425" bIns="91425" anchor="b" anchorCtr="0">
            <a:noAutofit/>
          </a:bodyPr>
          <a:lstStyle/>
          <a:p>
            <a:pPr lvl="0" algn="ctr">
              <a:spcBef>
                <a:spcPts val="0"/>
              </a:spcBef>
              <a:buNone/>
            </a:pPr>
            <a:r>
              <a:rPr lang="en" b="1" dirty="0">
                <a:solidFill>
                  <a:srgbClr val="0091EA"/>
                </a:solidFill>
                <a:highlight>
                  <a:srgbClr val="ECEFF1"/>
                </a:highlight>
                <a:latin typeface="Roboto Slab"/>
                <a:ea typeface="Roboto Slab"/>
                <a:cs typeface="Roboto Slab"/>
              </a:rPr>
              <a:t>Temporal Ego </a:t>
            </a:r>
            <a:r>
              <a:rPr lang="en" b="1" dirty="0" smtClean="0">
                <a:solidFill>
                  <a:srgbClr val="0091EA"/>
                </a:solidFill>
                <a:highlight>
                  <a:srgbClr val="ECEFF1"/>
                </a:highlight>
                <a:latin typeface="Roboto Slab"/>
                <a:ea typeface="Roboto Slab"/>
                <a:cs typeface="Roboto Slab"/>
              </a:rPr>
              <a:t>Networks </a:t>
            </a:r>
          </a:p>
          <a:p>
            <a:pPr lvl="0" algn="ctr">
              <a:spcBef>
                <a:spcPts val="0"/>
              </a:spcBef>
              <a:buNone/>
            </a:pPr>
            <a:r>
              <a:rPr lang="en" b="1" dirty="0" smtClean="0">
                <a:solidFill>
                  <a:srgbClr val="0091EA"/>
                </a:solidFill>
                <a:highlight>
                  <a:srgbClr val="ECEFF1"/>
                </a:highlight>
                <a:latin typeface="Roboto Slab"/>
                <a:ea typeface="Roboto Slab"/>
                <a:cs typeface="Roboto Slab"/>
              </a:rPr>
              <a:t>for </a:t>
            </a:r>
            <a:r>
              <a:rPr lang="en" b="1" dirty="0">
                <a:solidFill>
                  <a:srgbClr val="0091EA"/>
                </a:solidFill>
                <a:highlight>
                  <a:srgbClr val="ECEFF1"/>
                </a:highlight>
                <a:latin typeface="Roboto Slab"/>
                <a:ea typeface="Roboto Slab"/>
                <a:cs typeface="Roboto Slab"/>
              </a:rPr>
              <a:t>R, Java, Python</a:t>
            </a:r>
          </a:p>
        </p:txBody>
      </p:sp>
      <p:pic>
        <p:nvPicPr>
          <p:cNvPr id="2" name="Picture 1"/>
          <p:cNvPicPr>
            <a:picLocks noChangeAspect="1"/>
          </p:cNvPicPr>
          <p:nvPr/>
        </p:nvPicPr>
        <p:blipFill>
          <a:blip r:embed="rId3"/>
          <a:stretch>
            <a:fillRect/>
          </a:stretch>
        </p:blipFill>
        <p:spPr>
          <a:xfrm>
            <a:off x="2868930" y="840945"/>
            <a:ext cx="3453158" cy="2936415"/>
          </a:xfrm>
          <a:prstGeom prst="rect">
            <a:avLst/>
          </a:prstGeom>
        </p:spPr>
      </p:pic>
    </p:spTree>
    <p:extLst>
      <p:ext uri="{BB962C8B-B14F-4D97-AF65-F5344CB8AC3E}">
        <p14:creationId xmlns:p14="http://schemas.microsoft.com/office/powerpoint/2010/main" val="784762305"/>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4520" y="1954530"/>
            <a:ext cx="7063740" cy="4223246"/>
          </a:xfrm>
        </p:spPr>
        <p:txBody>
          <a:bodyPr/>
          <a:lstStyle/>
          <a:p>
            <a:r>
              <a:rPr lang="en-US" sz="2600" dirty="0" smtClean="0"/>
              <a:t>1. The Problem</a:t>
            </a:r>
            <a:br>
              <a:rPr lang="en-US" sz="2600" dirty="0" smtClean="0"/>
            </a:br>
            <a:r>
              <a:rPr lang="en-US" sz="2600" dirty="0"/>
              <a:t/>
            </a:r>
            <a:br>
              <a:rPr lang="en-US" sz="2600" dirty="0"/>
            </a:br>
            <a:r>
              <a:rPr lang="en-US" sz="2600" dirty="0" smtClean="0"/>
              <a:t>2. Problem Handling in Past</a:t>
            </a:r>
            <a:br>
              <a:rPr lang="en-US" sz="2600" dirty="0" smtClean="0"/>
            </a:br>
            <a:r>
              <a:rPr lang="en-US" sz="2600" dirty="0" smtClean="0"/>
              <a:t/>
            </a:r>
            <a:br>
              <a:rPr lang="en-US" sz="2600" dirty="0" smtClean="0"/>
            </a:br>
            <a:r>
              <a:rPr lang="en-US" sz="2600" dirty="0" smtClean="0"/>
              <a:t>3. Data Processing, Exploration, Networks</a:t>
            </a:r>
            <a:r>
              <a:rPr lang="en-US" sz="2600" dirty="0"/>
              <a:t/>
            </a:r>
            <a:br>
              <a:rPr lang="en-US" sz="2600" dirty="0"/>
            </a:br>
            <a:r>
              <a:rPr lang="en-US" sz="2600" dirty="0" smtClean="0"/>
              <a:t/>
            </a:r>
            <a:br>
              <a:rPr lang="en-US" sz="2600" dirty="0" smtClean="0"/>
            </a:br>
            <a:r>
              <a:rPr lang="en-US" sz="2600" dirty="0" smtClean="0"/>
              <a:t>4. Prediction Model &amp; Results</a:t>
            </a:r>
            <a:br>
              <a:rPr lang="en-US" sz="2600" dirty="0" smtClean="0"/>
            </a:br>
            <a:r>
              <a:rPr lang="en-US" sz="2600" dirty="0" smtClean="0"/>
              <a:t/>
            </a:r>
            <a:br>
              <a:rPr lang="en-US" sz="2600" dirty="0" smtClean="0"/>
            </a:br>
            <a:r>
              <a:rPr lang="en-US" sz="2600" dirty="0" smtClean="0"/>
              <a:t>5. Conclusion &amp; Future Scope</a:t>
            </a:r>
            <a:r>
              <a:rPr lang="en-US" sz="2600" dirty="0"/>
              <a:t/>
            </a:r>
            <a:br>
              <a:rPr lang="en-US" sz="2600" dirty="0"/>
            </a:br>
            <a:endParaRPr lang="en-US" sz="2600" b="0" dirty="0"/>
          </a:p>
        </p:txBody>
      </p:sp>
      <p:sp>
        <p:nvSpPr>
          <p:cNvPr id="3" name="TextBox 2"/>
          <p:cNvSpPr txBox="1"/>
          <p:nvPr/>
        </p:nvSpPr>
        <p:spPr>
          <a:xfrm>
            <a:off x="1416205" y="344686"/>
            <a:ext cx="5519854" cy="1015663"/>
          </a:xfrm>
          <a:prstGeom prst="rect">
            <a:avLst/>
          </a:prstGeom>
          <a:noFill/>
        </p:spPr>
        <p:txBody>
          <a:bodyPr wrap="square" rtlCol="0">
            <a:spAutoFit/>
          </a:bodyPr>
          <a:lstStyle/>
          <a:p>
            <a:r>
              <a:rPr lang="en-US" sz="6000" b="1" dirty="0" smtClean="0">
                <a:solidFill>
                  <a:srgbClr val="0091EA"/>
                </a:solidFill>
                <a:latin typeface="Roboto Slab"/>
                <a:ea typeface="Roboto Slab"/>
                <a:cs typeface="Roboto Slab"/>
                <a:sym typeface="Roboto Slab"/>
              </a:rPr>
              <a:t>Agenda</a:t>
            </a:r>
            <a:endParaRPr lang="en-US" sz="6000" b="1" dirty="0">
              <a:solidFill>
                <a:srgbClr val="0091EA"/>
              </a:solidFill>
              <a:latin typeface="Roboto Slab"/>
              <a:ea typeface="Roboto Slab"/>
              <a:cs typeface="Roboto Slab"/>
              <a:sym typeface="Roboto Slab"/>
            </a:endParaRPr>
          </a:p>
        </p:txBody>
      </p:sp>
    </p:spTree>
    <p:extLst>
      <p:ext uri="{BB962C8B-B14F-4D97-AF65-F5344CB8AC3E}">
        <p14:creationId xmlns:p14="http://schemas.microsoft.com/office/powerpoint/2010/main" val="14323572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ctrTitle"/>
          </p:nvPr>
        </p:nvSpPr>
        <p:spPr>
          <a:xfrm>
            <a:off x="1546025" y="2034925"/>
            <a:ext cx="5832600" cy="1546500"/>
          </a:xfrm>
          <a:prstGeom prst="rect">
            <a:avLst/>
          </a:prstGeom>
        </p:spPr>
        <p:txBody>
          <a:bodyPr lIns="91425" tIns="91425" rIns="91425" bIns="91425" anchor="b" anchorCtr="0">
            <a:noAutofit/>
          </a:bodyPr>
          <a:lstStyle/>
          <a:p>
            <a:pPr rtl="0">
              <a:spcBef>
                <a:spcPts val="0"/>
              </a:spcBef>
              <a:buNone/>
            </a:pPr>
            <a:r>
              <a:rPr lang="en" sz="6000" dirty="0">
                <a:solidFill>
                  <a:srgbClr val="CFD8DC"/>
                </a:solidFill>
              </a:rPr>
              <a:t>4</a:t>
            </a:r>
            <a:r>
              <a:rPr lang="en" sz="6000" dirty="0" smtClean="0">
                <a:solidFill>
                  <a:srgbClr val="CFD8DC"/>
                </a:solidFill>
              </a:rPr>
              <a:t>.</a:t>
            </a:r>
            <a:endParaRPr lang="en" sz="6000" dirty="0">
              <a:solidFill>
                <a:srgbClr val="CFD8DC"/>
              </a:solidFill>
            </a:endParaRPr>
          </a:p>
          <a:p>
            <a:pPr lvl="0" rtl="0">
              <a:spcBef>
                <a:spcPts val="0"/>
              </a:spcBef>
              <a:buNone/>
            </a:pPr>
            <a:r>
              <a:rPr lang="en" dirty="0" smtClean="0"/>
              <a:t>Prediction Model</a:t>
            </a:r>
            <a:endParaRPr lang="en" dirty="0"/>
          </a:p>
        </p:txBody>
      </p:sp>
      <p:sp>
        <p:nvSpPr>
          <p:cNvPr id="84" name="Shape 84"/>
          <p:cNvSpPr txBox="1">
            <a:spLocks noGrp="1"/>
          </p:cNvSpPr>
          <p:nvPr>
            <p:ph type="subTitle" idx="1"/>
          </p:nvPr>
        </p:nvSpPr>
        <p:spPr>
          <a:xfrm>
            <a:off x="1546025" y="3710548"/>
            <a:ext cx="6204073" cy="10464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100415634"/>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p:nvPr/>
        </p:nvSpPr>
        <p:spPr>
          <a:xfrm>
            <a:off x="4926329" y="2265724"/>
            <a:ext cx="3431521" cy="3232105"/>
          </a:xfrm>
          <a:prstGeom prst="ellipse">
            <a:avLst/>
          </a:prstGeom>
          <a:noFill/>
          <a:ln w="28575" cap="flat" cmpd="sng">
            <a:solidFill>
              <a:srgbClr val="CFD8DC"/>
            </a:solidFill>
            <a:prstDash val="dash"/>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0" name="Shape 130"/>
          <p:cNvSpPr txBox="1">
            <a:spLocks noGrp="1"/>
          </p:cNvSpPr>
          <p:nvPr>
            <p:ph type="title"/>
          </p:nvPr>
        </p:nvSpPr>
        <p:spPr>
          <a:xfrm>
            <a:off x="300485" y="410826"/>
            <a:ext cx="8057365" cy="936899"/>
          </a:xfrm>
          <a:prstGeom prst="rect">
            <a:avLst/>
          </a:prstGeom>
        </p:spPr>
        <p:txBody>
          <a:bodyPr lIns="91425" tIns="91425" rIns="91425" bIns="91425" anchor="b" anchorCtr="0">
            <a:noAutofit/>
          </a:bodyPr>
          <a:lstStyle/>
          <a:p>
            <a:pPr lvl="0"/>
            <a:r>
              <a:rPr lang="en" sz="4000" b="1" dirty="0" smtClean="0"/>
              <a:t>What are we Predicting?</a:t>
            </a:r>
            <a:endParaRPr lang="en" sz="4000" b="1" dirty="0"/>
          </a:p>
        </p:txBody>
      </p:sp>
      <p:sp>
        <p:nvSpPr>
          <p:cNvPr id="131" name="Shape 131"/>
          <p:cNvSpPr txBox="1">
            <a:spLocks noGrp="1"/>
          </p:cNvSpPr>
          <p:nvPr>
            <p:ph type="body" idx="1"/>
          </p:nvPr>
        </p:nvSpPr>
        <p:spPr>
          <a:xfrm>
            <a:off x="4844765" y="2680709"/>
            <a:ext cx="3610229" cy="2451107"/>
          </a:xfrm>
          <a:prstGeom prst="rect">
            <a:avLst/>
          </a:prstGeom>
        </p:spPr>
        <p:txBody>
          <a:bodyPr lIns="91425" tIns="91425" rIns="91425" bIns="91425" anchor="t" anchorCtr="0">
            <a:noAutofit/>
          </a:bodyPr>
          <a:lstStyle/>
          <a:p>
            <a:pPr lvl="0" algn="ctr" rtl="0">
              <a:spcBef>
                <a:spcPts val="0"/>
              </a:spcBef>
              <a:buNone/>
            </a:pPr>
            <a:r>
              <a:rPr lang="en" sz="2800" b="1" dirty="0" smtClean="0">
                <a:latin typeface="Source Sans Pro" panose="020B0604020202020204" charset="0"/>
                <a:ea typeface="Roboto Slab" panose="020B0604020202020204" charset="0"/>
              </a:rPr>
              <a:t>Number of Posts </a:t>
            </a:r>
          </a:p>
          <a:p>
            <a:pPr lvl="0" algn="ctr" rtl="0">
              <a:spcBef>
                <a:spcPts val="0"/>
              </a:spcBef>
              <a:buNone/>
            </a:pPr>
            <a:r>
              <a:rPr lang="en" sz="2800" b="1" dirty="0" smtClean="0">
                <a:latin typeface="Source Sans Pro" panose="020B0604020202020204" charset="0"/>
                <a:ea typeface="Roboto Slab" panose="020B0604020202020204" charset="0"/>
              </a:rPr>
              <a:t>+ </a:t>
            </a:r>
          </a:p>
          <a:p>
            <a:pPr lvl="0" algn="ctr" rtl="0">
              <a:spcBef>
                <a:spcPts val="0"/>
              </a:spcBef>
              <a:buNone/>
            </a:pPr>
            <a:r>
              <a:rPr lang="en" sz="2800" b="1" dirty="0" smtClean="0">
                <a:latin typeface="Source Sans Pro" panose="020B0604020202020204" charset="0"/>
                <a:ea typeface="Roboto Slab" panose="020B0604020202020204" charset="0"/>
              </a:rPr>
              <a:t>Number of Answers</a:t>
            </a:r>
          </a:p>
          <a:p>
            <a:pPr lvl="0" algn="ctr" rtl="0">
              <a:spcBef>
                <a:spcPts val="0"/>
              </a:spcBef>
              <a:buNone/>
            </a:pPr>
            <a:endParaRPr lang="en" sz="900" dirty="0" smtClean="0">
              <a:latin typeface="Source Sans Pro" panose="020B0604020202020204" charset="0"/>
              <a:ea typeface="Roboto Slab" panose="020B0604020202020204" charset="0"/>
            </a:endParaRPr>
          </a:p>
          <a:p>
            <a:pPr lvl="0" algn="ctr" rtl="0">
              <a:spcBef>
                <a:spcPts val="0"/>
              </a:spcBef>
              <a:buNone/>
            </a:pPr>
            <a:r>
              <a:rPr lang="en" sz="2800" dirty="0" smtClean="0">
                <a:latin typeface="Source Sans Pro" panose="020B0604020202020204" charset="0"/>
                <a:ea typeface="Roboto Slab" panose="020B0604020202020204" charset="0"/>
              </a:rPr>
              <a:t>in communities</a:t>
            </a:r>
          </a:p>
          <a:p>
            <a:pPr lvl="0" algn="ctr" rtl="0">
              <a:spcBef>
                <a:spcPts val="0"/>
              </a:spcBef>
              <a:buNone/>
            </a:pPr>
            <a:endParaRPr lang="en" sz="800" dirty="0" smtClean="0">
              <a:latin typeface="Source Sans Pro" panose="020B0604020202020204" charset="0"/>
              <a:ea typeface="Roboto Slab" panose="020B0604020202020204" charset="0"/>
            </a:endParaRPr>
          </a:p>
          <a:p>
            <a:pPr lvl="0" algn="ctr" rtl="0">
              <a:spcBef>
                <a:spcPts val="0"/>
              </a:spcBef>
              <a:buNone/>
            </a:pPr>
            <a:r>
              <a:rPr lang="en" sz="2800" dirty="0" smtClean="0">
                <a:latin typeface="Source Sans Pro" panose="020B0604020202020204" charset="0"/>
                <a:ea typeface="Roboto Slab" panose="020B0604020202020204" charset="0"/>
              </a:rPr>
              <a:t>for a </a:t>
            </a:r>
            <a:r>
              <a:rPr lang="en" sz="2800" b="1" dirty="0" smtClean="0">
                <a:latin typeface="Source Sans Pro" panose="020B0604020202020204" charset="0"/>
                <a:ea typeface="Roboto Slab" panose="020B0604020202020204" charset="0"/>
              </a:rPr>
              <a:t>week**</a:t>
            </a:r>
          </a:p>
          <a:p>
            <a:pPr lvl="0" algn="ctr" rtl="0">
              <a:spcBef>
                <a:spcPts val="0"/>
              </a:spcBef>
              <a:buNone/>
            </a:pPr>
            <a:endParaRPr lang="en" sz="3200" dirty="0">
              <a:latin typeface="Source Sans Pro" panose="020B0604020202020204" charset="0"/>
            </a:endParaRPr>
          </a:p>
        </p:txBody>
      </p:sp>
      <p:cxnSp>
        <p:nvCxnSpPr>
          <p:cNvPr id="133" name="Shape 133"/>
          <p:cNvCxnSpPr/>
          <p:nvPr/>
        </p:nvCxnSpPr>
        <p:spPr>
          <a:xfrm rot="10800000" flipH="1">
            <a:off x="7401125" y="1758974"/>
            <a:ext cx="218999" cy="624300"/>
          </a:xfrm>
          <a:prstGeom prst="straightConnector1">
            <a:avLst/>
          </a:prstGeom>
          <a:noFill/>
          <a:ln w="9525" cap="flat" cmpd="sng">
            <a:solidFill>
              <a:srgbClr val="CFD8DC"/>
            </a:solidFill>
            <a:prstDash val="solid"/>
            <a:round/>
            <a:headEnd type="none" w="lg" len="lg"/>
            <a:tailEnd type="none" w="lg" len="lg"/>
          </a:ln>
        </p:spPr>
      </p:cxnSp>
      <p:cxnSp>
        <p:nvCxnSpPr>
          <p:cNvPr id="134" name="Shape 134"/>
          <p:cNvCxnSpPr/>
          <p:nvPr/>
        </p:nvCxnSpPr>
        <p:spPr>
          <a:xfrm rot="10800000" flipH="1">
            <a:off x="7932695" y="2472367"/>
            <a:ext cx="522299" cy="309899"/>
          </a:xfrm>
          <a:prstGeom prst="straightConnector1">
            <a:avLst/>
          </a:prstGeom>
          <a:noFill/>
          <a:ln w="9525" cap="flat" cmpd="sng">
            <a:solidFill>
              <a:srgbClr val="CFD8DC"/>
            </a:solidFill>
            <a:prstDash val="solid"/>
            <a:round/>
            <a:headEnd type="none" w="lg" len="lg"/>
            <a:tailEnd type="none" w="lg" len="lg"/>
          </a:ln>
        </p:spPr>
      </p:cxnSp>
      <p:cxnSp>
        <p:nvCxnSpPr>
          <p:cNvPr id="135" name="Shape 135"/>
          <p:cNvCxnSpPr/>
          <p:nvPr/>
        </p:nvCxnSpPr>
        <p:spPr>
          <a:xfrm rot="10800000" flipH="1">
            <a:off x="7765925" y="1896874"/>
            <a:ext cx="648599" cy="737700"/>
          </a:xfrm>
          <a:prstGeom prst="straightConnector1">
            <a:avLst/>
          </a:prstGeom>
          <a:noFill/>
          <a:ln w="9525" cap="flat" cmpd="sng">
            <a:solidFill>
              <a:srgbClr val="CFD8DC"/>
            </a:solidFill>
            <a:prstDash val="solid"/>
            <a:round/>
            <a:headEnd type="none" w="lg" len="lg"/>
            <a:tailEnd type="none" w="lg" len="lg"/>
          </a:ln>
        </p:spPr>
      </p:cxnSp>
      <p:grpSp>
        <p:nvGrpSpPr>
          <p:cNvPr id="3" name="Group 2"/>
          <p:cNvGrpSpPr/>
          <p:nvPr/>
        </p:nvGrpSpPr>
        <p:grpSpPr>
          <a:xfrm>
            <a:off x="0" y="1520552"/>
            <a:ext cx="4681425" cy="3470622"/>
            <a:chOff x="0" y="1520552"/>
            <a:chExt cx="4681425" cy="3470622"/>
          </a:xfrm>
        </p:grpSpPr>
        <p:pic>
          <p:nvPicPr>
            <p:cNvPr id="2050" name="Picture 2" descr="http://blog.iqagency.com/wp-content/uploads/2011/12/User_Participation.jpg"/>
            <p:cNvPicPr>
              <a:picLocks noChangeAspect="1" noChangeArrowheads="1"/>
            </p:cNvPicPr>
            <p:nvPr/>
          </p:nvPicPr>
          <p:blipFill rotWithShape="1">
            <a:blip r:embed="rId3">
              <a:extLst>
                <a:ext uri="{28A0092B-C50C-407E-A947-70E740481C1C}">
                  <a14:useLocalDpi xmlns:a14="http://schemas.microsoft.com/office/drawing/2010/main" val="0"/>
                </a:ext>
              </a:extLst>
            </a:blip>
            <a:srcRect t="20429"/>
            <a:stretch/>
          </p:blipFill>
          <p:spPr bwMode="auto">
            <a:xfrm>
              <a:off x="300485" y="1520552"/>
              <a:ext cx="4182069" cy="19036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3544624"/>
              <a:ext cx="4681425" cy="1446550"/>
            </a:xfrm>
            <a:prstGeom prst="rect">
              <a:avLst/>
            </a:prstGeom>
            <a:noFill/>
          </p:spPr>
          <p:txBody>
            <a:bodyPr wrap="square" rtlCol="0">
              <a:spAutoFit/>
            </a:bodyPr>
            <a:lstStyle/>
            <a:p>
              <a:pPr algn="ctr"/>
              <a:r>
                <a:rPr lang="en-US" sz="3200" b="1" dirty="0" smtClean="0">
                  <a:latin typeface="Source Sans Pro" panose="020B0604020202020204" charset="0"/>
                  <a:ea typeface="Roboto Slab" panose="020B0604020202020204" charset="0"/>
                </a:rPr>
                <a:t>User Participation </a:t>
              </a:r>
            </a:p>
            <a:p>
              <a:pPr algn="ctr"/>
              <a:r>
                <a:rPr lang="en-US" sz="2800" dirty="0" smtClean="0">
                  <a:latin typeface="Source Sans Pro" panose="020B0604020202020204" charset="0"/>
                  <a:ea typeface="Roboto Slab" panose="020B0604020202020204" charset="0"/>
                </a:rPr>
                <a:t>in R, Java, Python </a:t>
              </a:r>
            </a:p>
            <a:p>
              <a:pPr algn="ctr"/>
              <a:r>
                <a:rPr lang="en-US" sz="2800" dirty="0" smtClean="0">
                  <a:latin typeface="Source Sans Pro" panose="020B0604020202020204" charset="0"/>
                  <a:ea typeface="Roboto Slab" panose="020B0604020202020204" charset="0"/>
                </a:rPr>
                <a:t>discussions on Stack Overflow</a:t>
              </a:r>
              <a:endParaRPr lang="en-US" sz="2800" dirty="0">
                <a:latin typeface="Source Sans Pro" panose="020B0604020202020204" charset="0"/>
                <a:ea typeface="Roboto Slab" panose="020B0604020202020204" charset="0"/>
              </a:endParaRPr>
            </a:p>
          </p:txBody>
        </p:sp>
      </p:grpSp>
      <p:sp>
        <p:nvSpPr>
          <p:cNvPr id="4" name="TextBox 3"/>
          <p:cNvSpPr txBox="1"/>
          <p:nvPr/>
        </p:nvSpPr>
        <p:spPr>
          <a:xfrm>
            <a:off x="-73455" y="5507887"/>
            <a:ext cx="9509759" cy="1354217"/>
          </a:xfrm>
          <a:prstGeom prst="rect">
            <a:avLst/>
          </a:prstGeom>
          <a:noFill/>
        </p:spPr>
        <p:txBody>
          <a:bodyPr wrap="square" rtlCol="0">
            <a:spAutoFit/>
          </a:bodyPr>
          <a:lstStyle/>
          <a:p>
            <a:pPr marL="342900" lvl="8" indent="-342900">
              <a:spcBef>
                <a:spcPts val="600"/>
              </a:spcBef>
              <a:buClr>
                <a:srgbClr val="0091EA"/>
              </a:buClr>
              <a:buSzPct val="100000"/>
              <a:buFont typeface="Source Sans Pro"/>
              <a:buChar char="◎"/>
            </a:pPr>
            <a:r>
              <a:rPr lang="en-US" sz="2400" dirty="0" smtClean="0">
                <a:solidFill>
                  <a:srgbClr val="263238"/>
                </a:solidFill>
                <a:latin typeface="Source Sans Pro"/>
                <a:ea typeface="Source Sans Pro"/>
                <a:cs typeface="Source Sans Pro"/>
                <a:sym typeface="Source Sans Pro"/>
              </a:rPr>
              <a:t>**All predictor variables are having a lag of 1 week</a:t>
            </a:r>
          </a:p>
          <a:p>
            <a:pPr marL="342900" lvl="8" indent="-342900">
              <a:spcBef>
                <a:spcPts val="600"/>
              </a:spcBef>
              <a:buClr>
                <a:srgbClr val="0091EA"/>
              </a:buClr>
              <a:buSzPct val="100000"/>
              <a:buFont typeface="Source Sans Pro"/>
              <a:buChar char="◎"/>
            </a:pPr>
            <a:r>
              <a:rPr lang="en-US" sz="2400" dirty="0" smtClean="0">
                <a:solidFill>
                  <a:srgbClr val="263238"/>
                </a:solidFill>
                <a:latin typeface="Source Sans Pro"/>
                <a:ea typeface="Source Sans Pro"/>
                <a:cs typeface="Source Sans Pro"/>
                <a:sym typeface="Source Sans Pro"/>
              </a:rPr>
              <a:t>Non-Network </a:t>
            </a:r>
            <a:r>
              <a:rPr lang="en-US" sz="2400" dirty="0">
                <a:solidFill>
                  <a:srgbClr val="263238"/>
                </a:solidFill>
                <a:latin typeface="Source Sans Pro"/>
                <a:ea typeface="Source Sans Pro"/>
                <a:cs typeface="Source Sans Pro"/>
                <a:sym typeface="Source Sans Pro"/>
              </a:rPr>
              <a:t>metrics are aggregated for every week</a:t>
            </a:r>
          </a:p>
          <a:p>
            <a:pPr marL="342900" lvl="4" indent="-342900">
              <a:spcBef>
                <a:spcPts val="600"/>
              </a:spcBef>
              <a:buClr>
                <a:srgbClr val="0091EA"/>
              </a:buClr>
              <a:buSzPct val="100000"/>
              <a:buFont typeface="Source Sans Pro"/>
              <a:buChar char="◎"/>
            </a:pPr>
            <a:r>
              <a:rPr lang="en-US" sz="2400" dirty="0">
                <a:solidFill>
                  <a:srgbClr val="263238"/>
                </a:solidFill>
                <a:latin typeface="Source Sans Pro"/>
                <a:ea typeface="Source Sans Pro"/>
                <a:cs typeface="Source Sans Pro"/>
                <a:sym typeface="Source Sans Pro"/>
              </a:rPr>
              <a:t>Network metrics are derived by creating graphs for each week’s data</a:t>
            </a:r>
          </a:p>
        </p:txBody>
      </p:sp>
    </p:spTree>
    <p:extLst>
      <p:ext uri="{BB962C8B-B14F-4D97-AF65-F5344CB8AC3E}">
        <p14:creationId xmlns:p14="http://schemas.microsoft.com/office/powerpoint/2010/main" val="222055606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fade">
                                      <p:cBhvr>
                                        <p:cTn id="13" dur="500"/>
                                        <p:tgtEl>
                                          <p:spTgt spid="1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9"/>
                                        </p:tgtEl>
                                        <p:attrNameLst>
                                          <p:attrName>style.visibility</p:attrName>
                                        </p:attrNameLst>
                                      </p:cBhvr>
                                      <p:to>
                                        <p:strVal val="visible"/>
                                      </p:to>
                                    </p:set>
                                    <p:animEffect transition="in" filter="fade">
                                      <p:cBhvr>
                                        <p:cTn id="16" dur="500"/>
                                        <p:tgtEl>
                                          <p:spTgt spid="129"/>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1"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Shape 201"/>
          <p:cNvSpPr txBox="1">
            <a:spLocks noGrp="1"/>
          </p:cNvSpPr>
          <p:nvPr>
            <p:ph type="title"/>
          </p:nvPr>
        </p:nvSpPr>
        <p:spPr>
          <a:xfrm>
            <a:off x="297180" y="410826"/>
            <a:ext cx="8538210" cy="936899"/>
          </a:xfrm>
          <a:prstGeom prst="rect">
            <a:avLst/>
          </a:prstGeom>
        </p:spPr>
        <p:txBody>
          <a:bodyPr lIns="91425" tIns="91425" rIns="91425" bIns="91425" anchor="b" anchorCtr="0">
            <a:noAutofit/>
          </a:bodyPr>
          <a:lstStyle/>
          <a:p>
            <a:pPr lvl="0"/>
            <a:r>
              <a:rPr lang="en" sz="4000" b="1" dirty="0" smtClean="0"/>
              <a:t>Multi Step Prediction Process</a:t>
            </a:r>
            <a:endParaRPr lang="en" sz="4000" b="1" dirty="0"/>
          </a:p>
        </p:txBody>
      </p:sp>
      <p:sp>
        <p:nvSpPr>
          <p:cNvPr id="5" name="TextBox 4"/>
          <p:cNvSpPr txBox="1"/>
          <p:nvPr/>
        </p:nvSpPr>
        <p:spPr>
          <a:xfrm>
            <a:off x="0" y="5756359"/>
            <a:ext cx="9144000" cy="1015663"/>
          </a:xfrm>
          <a:prstGeom prst="rect">
            <a:avLst/>
          </a:prstGeom>
          <a:noFill/>
        </p:spPr>
        <p:txBody>
          <a:bodyPr wrap="square" rtlCol="0">
            <a:spAutoFit/>
          </a:bodyPr>
          <a:lstStyle/>
          <a:p>
            <a:r>
              <a:rPr lang="en-US" sz="2000" b="1" dirty="0" smtClean="0">
                <a:solidFill>
                  <a:schemeClr val="bg1">
                    <a:lumMod val="65000"/>
                  </a:schemeClr>
                </a:solidFill>
                <a:latin typeface="Roboto Slab" panose="020B0604020202020204" charset="0"/>
                <a:ea typeface="Roboto Slab" panose="020B0604020202020204" charset="0"/>
              </a:rPr>
              <a:t> Conditional Inference Random Forest</a:t>
            </a:r>
            <a:r>
              <a:rPr lang="en-US" sz="2000" dirty="0" smtClean="0"/>
              <a:t>            </a:t>
            </a:r>
            <a:r>
              <a:rPr lang="en-US" sz="2000" b="1" dirty="0" smtClean="0">
                <a:solidFill>
                  <a:srgbClr val="0091EA"/>
                </a:solidFill>
                <a:latin typeface="Roboto Slab" panose="020B0604020202020204" charset="0"/>
                <a:ea typeface="Roboto Slab" panose="020B0604020202020204" charset="0"/>
              </a:rPr>
              <a:t>Stochastic </a:t>
            </a:r>
            <a:r>
              <a:rPr lang="en-US" sz="2000" b="1" dirty="0">
                <a:solidFill>
                  <a:srgbClr val="0091EA"/>
                </a:solidFill>
                <a:latin typeface="Roboto Slab" panose="020B0604020202020204" charset="0"/>
                <a:ea typeface="Roboto Slab" panose="020B0604020202020204" charset="0"/>
              </a:rPr>
              <a:t>Gradient </a:t>
            </a:r>
            <a:r>
              <a:rPr lang="en-US" sz="2000" b="1" dirty="0" smtClean="0">
                <a:solidFill>
                  <a:srgbClr val="0091EA"/>
                </a:solidFill>
                <a:latin typeface="Roboto Slab" panose="020B0604020202020204" charset="0"/>
                <a:ea typeface="Roboto Slab" panose="020B0604020202020204" charset="0"/>
              </a:rPr>
              <a:t>Boosting      	Lasso    	</a:t>
            </a:r>
            <a:r>
              <a:rPr lang="en-US" sz="2000" b="1" dirty="0" smtClean="0">
                <a:solidFill>
                  <a:schemeClr val="bg1">
                    <a:lumMod val="65000"/>
                  </a:schemeClr>
                </a:solidFill>
                <a:latin typeface="Roboto Slab" panose="020B0604020202020204" charset="0"/>
                <a:ea typeface="Roboto Slab" panose="020B0604020202020204" charset="0"/>
              </a:rPr>
              <a:t>Multivariate </a:t>
            </a:r>
            <a:r>
              <a:rPr lang="en-US" sz="2000" b="1" dirty="0">
                <a:solidFill>
                  <a:schemeClr val="bg1">
                    <a:lumMod val="65000"/>
                  </a:schemeClr>
                </a:solidFill>
                <a:latin typeface="Roboto Slab" panose="020B0604020202020204" charset="0"/>
                <a:ea typeface="Roboto Slab" panose="020B0604020202020204" charset="0"/>
              </a:rPr>
              <a:t>Adaptive Regression </a:t>
            </a:r>
            <a:r>
              <a:rPr lang="en-US" sz="2000" b="1" dirty="0" smtClean="0">
                <a:solidFill>
                  <a:schemeClr val="bg1">
                    <a:lumMod val="65000"/>
                  </a:schemeClr>
                </a:solidFill>
                <a:latin typeface="Roboto Slab" panose="020B0604020202020204" charset="0"/>
                <a:ea typeface="Roboto Slab" panose="020B0604020202020204" charset="0"/>
              </a:rPr>
              <a:t>Splines</a:t>
            </a:r>
          </a:p>
          <a:p>
            <a:r>
              <a:rPr lang="en-US" sz="2000" b="1" dirty="0">
                <a:solidFill>
                  <a:schemeClr val="bg1">
                    <a:lumMod val="65000"/>
                  </a:schemeClr>
                </a:solidFill>
                <a:latin typeface="Roboto Slab" panose="020B0604020202020204" charset="0"/>
                <a:ea typeface="Roboto Slab" panose="020B0604020202020204" charset="0"/>
              </a:rPr>
              <a:t>Conditional inference regression tree	</a:t>
            </a:r>
            <a:r>
              <a:rPr lang="en-US" sz="2000" dirty="0" smtClean="0"/>
              <a:t>	</a:t>
            </a:r>
            <a:r>
              <a:rPr lang="en-US" sz="2000" b="1" dirty="0">
                <a:solidFill>
                  <a:srgbClr val="0091EA"/>
                </a:solidFill>
                <a:latin typeface="Roboto Slab" panose="020B0604020202020204" charset="0"/>
                <a:ea typeface="Roboto Slab" panose="020B0604020202020204" charset="0"/>
              </a:rPr>
              <a:t>Random Forest</a:t>
            </a:r>
          </a:p>
        </p:txBody>
      </p:sp>
      <p:grpSp>
        <p:nvGrpSpPr>
          <p:cNvPr id="27" name="Group 26"/>
          <p:cNvGrpSpPr/>
          <p:nvPr/>
        </p:nvGrpSpPr>
        <p:grpSpPr>
          <a:xfrm>
            <a:off x="340651" y="1585763"/>
            <a:ext cx="2236200" cy="2235899"/>
            <a:chOff x="839750" y="1924400"/>
            <a:chExt cx="2236200" cy="2235899"/>
          </a:xfrm>
        </p:grpSpPr>
        <p:sp>
          <p:nvSpPr>
            <p:cNvPr id="28" name="Shape 200"/>
            <p:cNvSpPr/>
            <p:nvPr/>
          </p:nvSpPr>
          <p:spPr>
            <a:xfrm>
              <a:off x="839750" y="1924400"/>
              <a:ext cx="2236200" cy="2235899"/>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9" name="Shape 202"/>
            <p:cNvSpPr/>
            <p:nvPr/>
          </p:nvSpPr>
          <p:spPr>
            <a:xfrm>
              <a:off x="1036199" y="2120850"/>
              <a:ext cx="1842900" cy="1842900"/>
            </a:xfrm>
            <a:prstGeom prst="ellipse">
              <a:avLst/>
            </a:prstGeom>
            <a:noFill/>
            <a:ln w="38100" cap="flat" cmpd="sng">
              <a:solidFill>
                <a:srgbClr val="CFD8DC"/>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 sz="1800" b="1" dirty="0" smtClean="0">
                  <a:solidFill>
                    <a:srgbClr val="263238"/>
                  </a:solidFill>
                  <a:latin typeface="Source Sans Pro"/>
                  <a:ea typeface="Source Sans Pro"/>
                  <a:cs typeface="Source Sans Pro"/>
                  <a:sym typeface="Source Sans Pro"/>
                </a:rPr>
                <a:t>Prediction with SO attributes </a:t>
              </a:r>
              <a:r>
                <a:rPr lang="en" sz="1800" b="1" dirty="0" smtClean="0">
                  <a:solidFill>
                    <a:srgbClr val="0091EA"/>
                  </a:solidFill>
                  <a:latin typeface="Source Sans Pro"/>
                  <a:ea typeface="Source Sans Pro"/>
                  <a:cs typeface="Source Sans Pro"/>
                  <a:sym typeface="Source Sans Pro"/>
                </a:rPr>
                <a:t>(S1)</a:t>
              </a:r>
              <a:endParaRPr lang="en" sz="1800" b="1" dirty="0">
                <a:solidFill>
                  <a:srgbClr val="0091EA"/>
                </a:solidFill>
                <a:latin typeface="Source Sans Pro"/>
                <a:ea typeface="Source Sans Pro"/>
                <a:cs typeface="Source Sans Pro"/>
                <a:sym typeface="Source Sans Pro"/>
              </a:endParaRPr>
            </a:p>
          </p:txBody>
        </p:sp>
      </p:grpSp>
      <p:grpSp>
        <p:nvGrpSpPr>
          <p:cNvPr id="48" name="Group 47"/>
          <p:cNvGrpSpPr/>
          <p:nvPr/>
        </p:nvGrpSpPr>
        <p:grpSpPr>
          <a:xfrm>
            <a:off x="6344616" y="1120140"/>
            <a:ext cx="2509251" cy="2677666"/>
            <a:chOff x="6344616" y="1120140"/>
            <a:chExt cx="2509251" cy="2677666"/>
          </a:xfrm>
        </p:grpSpPr>
        <p:grpSp>
          <p:nvGrpSpPr>
            <p:cNvPr id="2" name="Group 1"/>
            <p:cNvGrpSpPr/>
            <p:nvPr/>
          </p:nvGrpSpPr>
          <p:grpSpPr>
            <a:xfrm>
              <a:off x="6344616" y="1120140"/>
              <a:ext cx="2509251" cy="2524913"/>
              <a:chOff x="839750" y="1924400"/>
              <a:chExt cx="2236200" cy="2235899"/>
            </a:xfrm>
          </p:grpSpPr>
          <p:sp>
            <p:nvSpPr>
              <p:cNvPr id="200" name="Shape 200"/>
              <p:cNvSpPr/>
              <p:nvPr/>
            </p:nvSpPr>
            <p:spPr>
              <a:xfrm>
                <a:off x="839750" y="1924400"/>
                <a:ext cx="2236200" cy="2235899"/>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02" name="Shape 202"/>
              <p:cNvSpPr/>
              <p:nvPr/>
            </p:nvSpPr>
            <p:spPr>
              <a:xfrm>
                <a:off x="1036199" y="2120850"/>
                <a:ext cx="1842900" cy="1842900"/>
              </a:xfrm>
              <a:prstGeom prst="ellipse">
                <a:avLst/>
              </a:prstGeom>
              <a:noFill/>
              <a:ln w="38100" cap="flat" cmpd="sng">
                <a:solidFill>
                  <a:srgbClr val="CFD8DC"/>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 sz="1800" b="1" dirty="0" smtClean="0">
                    <a:solidFill>
                      <a:srgbClr val="263238"/>
                    </a:solidFill>
                    <a:latin typeface="Source Sans Pro"/>
                    <a:ea typeface="Source Sans Pro"/>
                    <a:cs typeface="Source Sans Pro"/>
                    <a:sym typeface="Source Sans Pro"/>
                  </a:rPr>
                  <a:t>Prediction with S4 + Twitter N/W metrics </a:t>
                </a:r>
                <a:r>
                  <a:rPr lang="en" sz="1800" b="1" dirty="0" smtClean="0">
                    <a:solidFill>
                      <a:srgbClr val="0091EA"/>
                    </a:solidFill>
                    <a:latin typeface="Source Sans Pro"/>
                    <a:ea typeface="Source Sans Pro"/>
                    <a:cs typeface="Source Sans Pro"/>
                    <a:sym typeface="Source Sans Pro"/>
                  </a:rPr>
                  <a:t>(S5)</a:t>
                </a:r>
                <a:endParaRPr lang="en" sz="1800" b="1" dirty="0">
                  <a:solidFill>
                    <a:srgbClr val="0091EA"/>
                  </a:solidFill>
                  <a:latin typeface="Source Sans Pro"/>
                  <a:ea typeface="Source Sans Pro"/>
                  <a:cs typeface="Source Sans Pro"/>
                  <a:sym typeface="Source Sans Pro"/>
                </a:endParaRPr>
              </a:p>
            </p:txBody>
          </p:sp>
        </p:grpSp>
        <p:cxnSp>
          <p:nvCxnSpPr>
            <p:cNvPr id="35" name="Shape 207"/>
            <p:cNvCxnSpPr>
              <a:endCxn id="26" idx="7"/>
            </p:cNvCxnSpPr>
            <p:nvPr/>
          </p:nvCxnSpPr>
          <p:spPr>
            <a:xfrm flipH="1">
              <a:off x="6722784" y="3316990"/>
              <a:ext cx="434454" cy="480816"/>
            </a:xfrm>
            <a:prstGeom prst="straightConnector1">
              <a:avLst/>
            </a:prstGeom>
            <a:noFill/>
            <a:ln w="57150" cap="flat" cmpd="sng">
              <a:solidFill>
                <a:srgbClr val="CFD8DC"/>
              </a:solidFill>
              <a:prstDash val="solid"/>
              <a:round/>
              <a:headEnd type="none" w="lg" len="lg"/>
              <a:tailEnd type="none" w="lg" len="lg"/>
            </a:ln>
          </p:spPr>
        </p:cxnSp>
      </p:grpSp>
      <p:grpSp>
        <p:nvGrpSpPr>
          <p:cNvPr id="49" name="Group 48"/>
          <p:cNvGrpSpPr/>
          <p:nvPr/>
        </p:nvGrpSpPr>
        <p:grpSpPr>
          <a:xfrm>
            <a:off x="859709" y="3355227"/>
            <a:ext cx="3248296" cy="2401132"/>
            <a:chOff x="859709" y="3355227"/>
            <a:chExt cx="3248296" cy="2401132"/>
          </a:xfrm>
        </p:grpSpPr>
        <p:cxnSp>
          <p:nvCxnSpPr>
            <p:cNvPr id="207" name="Shape 207"/>
            <p:cNvCxnSpPr>
              <a:stCxn id="29" idx="5"/>
              <a:endCxn id="23" idx="1"/>
            </p:cNvCxnSpPr>
            <p:nvPr/>
          </p:nvCxnSpPr>
          <p:spPr>
            <a:xfrm>
              <a:off x="2110114" y="3355227"/>
              <a:ext cx="228026" cy="631569"/>
            </a:xfrm>
            <a:prstGeom prst="straightConnector1">
              <a:avLst/>
            </a:prstGeom>
            <a:noFill/>
            <a:ln w="57150" cap="flat" cmpd="sng">
              <a:solidFill>
                <a:srgbClr val="CFD8DC"/>
              </a:solidFill>
              <a:prstDash val="solid"/>
              <a:round/>
              <a:headEnd type="none" w="lg" len="lg"/>
              <a:tailEnd type="none" w="lg" len="lg"/>
            </a:ln>
          </p:spPr>
        </p:cxnSp>
        <p:grpSp>
          <p:nvGrpSpPr>
            <p:cNvPr id="45" name="Group 44"/>
            <p:cNvGrpSpPr/>
            <p:nvPr/>
          </p:nvGrpSpPr>
          <p:grpSpPr>
            <a:xfrm>
              <a:off x="859709" y="3520460"/>
              <a:ext cx="3248296" cy="2235899"/>
              <a:chOff x="859709" y="3520460"/>
              <a:chExt cx="3248296" cy="2235899"/>
            </a:xfrm>
          </p:grpSpPr>
          <p:grpSp>
            <p:nvGrpSpPr>
              <p:cNvPr id="21" name="Group 20"/>
              <p:cNvGrpSpPr/>
              <p:nvPr/>
            </p:nvGrpSpPr>
            <p:grpSpPr>
              <a:xfrm>
                <a:off x="1871805" y="3520460"/>
                <a:ext cx="2236200" cy="2235899"/>
                <a:chOff x="839750" y="1924400"/>
                <a:chExt cx="2236200" cy="2235899"/>
              </a:xfrm>
            </p:grpSpPr>
            <p:sp>
              <p:nvSpPr>
                <p:cNvPr id="22" name="Shape 200"/>
                <p:cNvSpPr/>
                <p:nvPr/>
              </p:nvSpPr>
              <p:spPr>
                <a:xfrm>
                  <a:off x="839750" y="1924400"/>
                  <a:ext cx="2236200" cy="2235899"/>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3" name="Shape 202"/>
                <p:cNvSpPr/>
                <p:nvPr/>
              </p:nvSpPr>
              <p:spPr>
                <a:xfrm>
                  <a:off x="1036199" y="2120850"/>
                  <a:ext cx="1842900" cy="1842900"/>
                </a:xfrm>
                <a:prstGeom prst="ellipse">
                  <a:avLst/>
                </a:prstGeom>
                <a:noFill/>
                <a:ln w="38100" cap="flat" cmpd="sng">
                  <a:solidFill>
                    <a:srgbClr val="CFD8DC"/>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 sz="1800" b="1" dirty="0" smtClean="0">
                      <a:solidFill>
                        <a:srgbClr val="263238"/>
                      </a:solidFill>
                      <a:latin typeface="Source Sans Pro"/>
                      <a:ea typeface="Source Sans Pro"/>
                      <a:cs typeface="Source Sans Pro"/>
                      <a:sym typeface="Source Sans Pro"/>
                    </a:rPr>
                    <a:t>Prediction with S1 + SO N/W metrics 1 </a:t>
                  </a:r>
                  <a:r>
                    <a:rPr lang="en" sz="1800" b="1" dirty="0" smtClean="0">
                      <a:solidFill>
                        <a:srgbClr val="0091EA"/>
                      </a:solidFill>
                      <a:latin typeface="Source Sans Pro"/>
                      <a:ea typeface="Source Sans Pro"/>
                      <a:cs typeface="Source Sans Pro"/>
                      <a:sym typeface="Source Sans Pro"/>
                    </a:rPr>
                    <a:t>(S2)</a:t>
                  </a:r>
                  <a:endParaRPr lang="en" sz="1800" b="1" dirty="0">
                    <a:solidFill>
                      <a:srgbClr val="0091EA"/>
                    </a:solidFill>
                    <a:latin typeface="Source Sans Pro"/>
                    <a:ea typeface="Source Sans Pro"/>
                    <a:cs typeface="Source Sans Pro"/>
                    <a:sym typeface="Source Sans Pro"/>
                  </a:endParaRPr>
                </a:p>
              </p:txBody>
            </p:sp>
          </p:grpSp>
          <p:sp>
            <p:nvSpPr>
              <p:cNvPr id="44" name="TextBox 43"/>
              <p:cNvSpPr txBox="1"/>
              <p:nvPr/>
            </p:nvSpPr>
            <p:spPr>
              <a:xfrm>
                <a:off x="859709" y="4325197"/>
                <a:ext cx="1279236" cy="830997"/>
              </a:xfrm>
              <a:prstGeom prst="rect">
                <a:avLst/>
              </a:prstGeom>
              <a:noFill/>
            </p:spPr>
            <p:txBody>
              <a:bodyPr wrap="square" rtlCol="0">
                <a:spAutoFit/>
              </a:bodyPr>
              <a:lstStyle/>
              <a:p>
                <a:r>
                  <a:rPr lang="en-US" sz="1600" dirty="0">
                    <a:solidFill>
                      <a:srgbClr val="263238"/>
                    </a:solidFill>
                    <a:latin typeface="Source Sans Pro"/>
                    <a:ea typeface="Source Sans Pro"/>
                    <a:cs typeface="Source Sans Pro"/>
                  </a:rPr>
                  <a:t>Closeness &amp; </a:t>
                </a:r>
                <a:r>
                  <a:rPr lang="en-US" sz="1600" dirty="0" smtClean="0">
                    <a:solidFill>
                      <a:srgbClr val="263238"/>
                    </a:solidFill>
                    <a:latin typeface="Source Sans Pro"/>
                    <a:ea typeface="Source Sans Pro"/>
                    <a:cs typeface="Source Sans Pro"/>
                  </a:rPr>
                  <a:t>Eigenvector </a:t>
                </a:r>
                <a:r>
                  <a:rPr lang="en-US" sz="1600" dirty="0">
                    <a:solidFill>
                      <a:srgbClr val="263238"/>
                    </a:solidFill>
                    <a:latin typeface="Source Sans Pro"/>
                    <a:ea typeface="Source Sans Pro"/>
                    <a:cs typeface="Source Sans Pro"/>
                  </a:rPr>
                  <a:t>Centrality</a:t>
                </a:r>
              </a:p>
            </p:txBody>
          </p:sp>
        </p:grpSp>
      </p:grpSp>
      <p:grpSp>
        <p:nvGrpSpPr>
          <p:cNvPr id="50" name="Group 49"/>
          <p:cNvGrpSpPr/>
          <p:nvPr/>
        </p:nvGrpSpPr>
        <p:grpSpPr>
          <a:xfrm>
            <a:off x="2380000" y="1398084"/>
            <a:ext cx="3259159" cy="2249845"/>
            <a:chOff x="2380000" y="1398084"/>
            <a:chExt cx="3259159" cy="2249845"/>
          </a:xfrm>
        </p:grpSpPr>
        <p:cxnSp>
          <p:nvCxnSpPr>
            <p:cNvPr id="32" name="Shape 207"/>
            <p:cNvCxnSpPr>
              <a:stCxn id="20" idx="2"/>
              <a:endCxn id="29" idx="6"/>
            </p:cNvCxnSpPr>
            <p:nvPr/>
          </p:nvCxnSpPr>
          <p:spPr>
            <a:xfrm flipH="1">
              <a:off x="2380000" y="2529930"/>
              <a:ext cx="1219408" cy="173733"/>
            </a:xfrm>
            <a:prstGeom prst="straightConnector1">
              <a:avLst/>
            </a:prstGeom>
            <a:noFill/>
            <a:ln w="57150" cap="flat" cmpd="sng">
              <a:solidFill>
                <a:srgbClr val="CFD8DC"/>
              </a:solidFill>
              <a:prstDash val="solid"/>
              <a:round/>
              <a:headEnd type="none" w="lg" len="lg"/>
              <a:tailEnd type="none" w="lg" len="lg"/>
            </a:ln>
          </p:spPr>
        </p:cxnSp>
        <p:grpSp>
          <p:nvGrpSpPr>
            <p:cNvPr id="46" name="Group 45"/>
            <p:cNvGrpSpPr/>
            <p:nvPr/>
          </p:nvGrpSpPr>
          <p:grpSpPr>
            <a:xfrm>
              <a:off x="2515783" y="1398084"/>
              <a:ext cx="3123376" cy="2249845"/>
              <a:chOff x="2515783" y="1398084"/>
              <a:chExt cx="3123376" cy="2249845"/>
            </a:xfrm>
          </p:grpSpPr>
          <p:grpSp>
            <p:nvGrpSpPr>
              <p:cNvPr id="18" name="Group 17"/>
              <p:cNvGrpSpPr/>
              <p:nvPr/>
            </p:nvGrpSpPr>
            <p:grpSpPr>
              <a:xfrm>
                <a:off x="3402959" y="1412030"/>
                <a:ext cx="2236200" cy="2235899"/>
                <a:chOff x="839750" y="1924400"/>
                <a:chExt cx="2236200" cy="2235899"/>
              </a:xfrm>
            </p:grpSpPr>
            <p:sp>
              <p:nvSpPr>
                <p:cNvPr id="19" name="Shape 200"/>
                <p:cNvSpPr/>
                <p:nvPr/>
              </p:nvSpPr>
              <p:spPr>
                <a:xfrm>
                  <a:off x="839750" y="1924400"/>
                  <a:ext cx="2236200" cy="2235899"/>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0" name="Shape 202"/>
                <p:cNvSpPr/>
                <p:nvPr/>
              </p:nvSpPr>
              <p:spPr>
                <a:xfrm>
                  <a:off x="1036199" y="2120850"/>
                  <a:ext cx="1842900" cy="1842900"/>
                </a:xfrm>
                <a:prstGeom prst="ellipse">
                  <a:avLst/>
                </a:prstGeom>
                <a:noFill/>
                <a:ln w="38100" cap="flat" cmpd="sng">
                  <a:solidFill>
                    <a:srgbClr val="CFD8DC"/>
                  </a:solidFill>
                  <a:prstDash val="solid"/>
                  <a:round/>
                  <a:headEnd type="none" w="med" len="med"/>
                  <a:tailEnd type="none" w="med" len="med"/>
                </a:ln>
              </p:spPr>
              <p:txBody>
                <a:bodyPr lIns="91425" tIns="91425" rIns="91425" bIns="91425" anchor="ctr" anchorCtr="0">
                  <a:noAutofit/>
                </a:bodyPr>
                <a:lstStyle/>
                <a:p>
                  <a:pPr algn="ctr"/>
                  <a:r>
                    <a:rPr lang="en" sz="1800" b="1" dirty="0">
                      <a:solidFill>
                        <a:srgbClr val="263238"/>
                      </a:solidFill>
                      <a:latin typeface="Source Sans Pro"/>
                      <a:ea typeface="Source Sans Pro"/>
                      <a:cs typeface="Source Sans Pro"/>
                      <a:sym typeface="Source Sans Pro"/>
                    </a:rPr>
                    <a:t>Prediction with S1 + SO N/W metrics </a:t>
                  </a:r>
                  <a:r>
                    <a:rPr lang="en" sz="1800" b="1" dirty="0" smtClean="0">
                      <a:solidFill>
                        <a:srgbClr val="263238"/>
                      </a:solidFill>
                      <a:latin typeface="Source Sans Pro"/>
                      <a:ea typeface="Source Sans Pro"/>
                      <a:cs typeface="Source Sans Pro"/>
                      <a:sym typeface="Source Sans Pro"/>
                    </a:rPr>
                    <a:t>2</a:t>
                  </a:r>
                </a:p>
                <a:p>
                  <a:pPr algn="ctr"/>
                  <a:r>
                    <a:rPr lang="en" sz="1800" b="1" dirty="0">
                      <a:solidFill>
                        <a:srgbClr val="0091EA"/>
                      </a:solidFill>
                      <a:latin typeface="Source Sans Pro"/>
                      <a:ea typeface="Source Sans Pro"/>
                      <a:cs typeface="Source Sans Pro"/>
                      <a:sym typeface="Source Sans Pro"/>
                    </a:rPr>
                    <a:t>(</a:t>
                  </a:r>
                  <a:r>
                    <a:rPr lang="en" sz="1800" b="1" dirty="0" smtClean="0">
                      <a:solidFill>
                        <a:srgbClr val="0091EA"/>
                      </a:solidFill>
                      <a:latin typeface="Source Sans Pro"/>
                      <a:ea typeface="Source Sans Pro"/>
                      <a:cs typeface="Source Sans Pro"/>
                      <a:sym typeface="Source Sans Pro"/>
                    </a:rPr>
                    <a:t>S3)</a:t>
                  </a:r>
                  <a:endParaRPr lang="en" sz="1800" b="1" dirty="0">
                    <a:solidFill>
                      <a:srgbClr val="0091EA"/>
                    </a:solidFill>
                    <a:latin typeface="Source Sans Pro"/>
                    <a:ea typeface="Source Sans Pro"/>
                    <a:cs typeface="Source Sans Pro"/>
                    <a:sym typeface="Source Sans Pro"/>
                  </a:endParaRPr>
                </a:p>
              </p:txBody>
            </p:sp>
          </p:grpSp>
          <p:sp>
            <p:nvSpPr>
              <p:cNvPr id="54" name="TextBox 53"/>
              <p:cNvSpPr txBox="1"/>
              <p:nvPr/>
            </p:nvSpPr>
            <p:spPr>
              <a:xfrm>
                <a:off x="2515783" y="1398084"/>
                <a:ext cx="1871960" cy="830997"/>
              </a:xfrm>
              <a:prstGeom prst="rect">
                <a:avLst/>
              </a:prstGeom>
              <a:noFill/>
            </p:spPr>
            <p:txBody>
              <a:bodyPr wrap="square" rtlCol="0">
                <a:spAutoFit/>
              </a:bodyPr>
              <a:lstStyle/>
              <a:p>
                <a:r>
                  <a:rPr lang="en-US" sz="1600" dirty="0" smtClean="0">
                    <a:solidFill>
                      <a:srgbClr val="263238"/>
                    </a:solidFill>
                    <a:latin typeface="Source Sans Pro"/>
                    <a:ea typeface="Source Sans Pro"/>
                    <a:cs typeface="Source Sans Pro"/>
                  </a:rPr>
                  <a:t>Clustering </a:t>
                </a:r>
                <a:r>
                  <a:rPr lang="en-US" sz="1600" dirty="0" err="1" smtClean="0">
                    <a:solidFill>
                      <a:srgbClr val="263238"/>
                    </a:solidFill>
                    <a:latin typeface="Source Sans Pro"/>
                    <a:ea typeface="Source Sans Pro"/>
                    <a:cs typeface="Source Sans Pro"/>
                  </a:rPr>
                  <a:t>Coeff</a:t>
                </a:r>
                <a:r>
                  <a:rPr lang="en-US" sz="1600" dirty="0" smtClean="0">
                    <a:solidFill>
                      <a:srgbClr val="263238"/>
                    </a:solidFill>
                    <a:latin typeface="Source Sans Pro"/>
                    <a:ea typeface="Source Sans Pro"/>
                    <a:cs typeface="Source Sans Pro"/>
                  </a:rPr>
                  <a:t>.</a:t>
                </a:r>
              </a:p>
              <a:p>
                <a:r>
                  <a:rPr lang="en-US" sz="1600" dirty="0" smtClean="0">
                    <a:solidFill>
                      <a:srgbClr val="263238"/>
                    </a:solidFill>
                    <a:latin typeface="Source Sans Pro"/>
                    <a:ea typeface="Source Sans Pro"/>
                    <a:cs typeface="Source Sans Pro"/>
                  </a:rPr>
                  <a:t> &amp; Sub Graph Centrality</a:t>
                </a:r>
                <a:endParaRPr lang="en-US" sz="1600" dirty="0">
                  <a:solidFill>
                    <a:srgbClr val="263238"/>
                  </a:solidFill>
                  <a:latin typeface="Source Sans Pro"/>
                  <a:ea typeface="Source Sans Pro"/>
                  <a:cs typeface="Source Sans Pro"/>
                </a:endParaRPr>
              </a:p>
            </p:txBody>
          </p:sp>
        </p:grpSp>
      </p:grpSp>
      <p:grpSp>
        <p:nvGrpSpPr>
          <p:cNvPr id="62" name="Group 61"/>
          <p:cNvGrpSpPr/>
          <p:nvPr/>
        </p:nvGrpSpPr>
        <p:grpSpPr>
          <a:xfrm>
            <a:off x="2284453" y="3081831"/>
            <a:ext cx="4962060" cy="2671652"/>
            <a:chOff x="2284453" y="3081831"/>
            <a:chExt cx="4962060" cy="2671652"/>
          </a:xfrm>
        </p:grpSpPr>
        <p:grpSp>
          <p:nvGrpSpPr>
            <p:cNvPr id="47" name="Group 46"/>
            <p:cNvGrpSpPr/>
            <p:nvPr/>
          </p:nvGrpSpPr>
          <p:grpSpPr>
            <a:xfrm>
              <a:off x="2284453" y="3081831"/>
              <a:ext cx="4962060" cy="2671652"/>
              <a:chOff x="2284453" y="3081831"/>
              <a:chExt cx="4962060" cy="2671652"/>
            </a:xfrm>
          </p:grpSpPr>
          <p:grpSp>
            <p:nvGrpSpPr>
              <p:cNvPr id="24" name="Group 23"/>
              <p:cNvGrpSpPr/>
              <p:nvPr/>
            </p:nvGrpSpPr>
            <p:grpSpPr>
              <a:xfrm>
                <a:off x="4737262" y="3282422"/>
                <a:ext cx="2509251" cy="2471061"/>
                <a:chOff x="839750" y="1924400"/>
                <a:chExt cx="2236200" cy="2235899"/>
              </a:xfrm>
            </p:grpSpPr>
            <p:sp>
              <p:nvSpPr>
                <p:cNvPr id="25" name="Shape 200"/>
                <p:cNvSpPr/>
                <p:nvPr/>
              </p:nvSpPr>
              <p:spPr>
                <a:xfrm>
                  <a:off x="839750" y="1924400"/>
                  <a:ext cx="2236200" cy="2235899"/>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6" name="Shape 202"/>
                <p:cNvSpPr/>
                <p:nvPr/>
              </p:nvSpPr>
              <p:spPr>
                <a:xfrm>
                  <a:off x="1036199" y="2120850"/>
                  <a:ext cx="1842900" cy="1842900"/>
                </a:xfrm>
                <a:prstGeom prst="ellipse">
                  <a:avLst/>
                </a:prstGeom>
                <a:noFill/>
                <a:ln w="38100" cap="flat" cmpd="sng">
                  <a:solidFill>
                    <a:srgbClr val="CFD8DC"/>
                  </a:solidFill>
                  <a:prstDash val="solid"/>
                  <a:round/>
                  <a:headEnd type="none" w="med" len="med"/>
                  <a:tailEnd type="none" w="med" len="med"/>
                </a:ln>
              </p:spPr>
              <p:txBody>
                <a:bodyPr lIns="91425" tIns="91425" rIns="91425" bIns="91425" anchor="ctr" anchorCtr="0">
                  <a:noAutofit/>
                </a:bodyPr>
                <a:lstStyle/>
                <a:p>
                  <a:pPr algn="ctr"/>
                  <a:r>
                    <a:rPr lang="en" sz="1800" b="1" dirty="0">
                      <a:solidFill>
                        <a:srgbClr val="263238"/>
                      </a:solidFill>
                      <a:latin typeface="Source Sans Pro"/>
                      <a:ea typeface="Source Sans Pro"/>
                      <a:cs typeface="Source Sans Pro"/>
                      <a:sym typeface="Source Sans Pro"/>
                    </a:rPr>
                    <a:t>Prediction with S1 + SO N/W metrics </a:t>
                  </a:r>
                  <a:r>
                    <a:rPr lang="en" sz="1800" b="1" dirty="0" smtClean="0">
                      <a:solidFill>
                        <a:srgbClr val="263238"/>
                      </a:solidFill>
                      <a:latin typeface="Source Sans Pro"/>
                      <a:ea typeface="Source Sans Pro"/>
                      <a:cs typeface="Source Sans Pro"/>
                      <a:sym typeface="Source Sans Pro"/>
                    </a:rPr>
                    <a:t>(1+2)</a:t>
                  </a:r>
                  <a:endParaRPr lang="en" sz="1800" b="1" dirty="0">
                    <a:solidFill>
                      <a:srgbClr val="263238"/>
                    </a:solidFill>
                    <a:latin typeface="Source Sans Pro"/>
                    <a:ea typeface="Source Sans Pro"/>
                    <a:cs typeface="Source Sans Pro"/>
                    <a:sym typeface="Source Sans Pro"/>
                  </a:endParaRPr>
                </a:p>
                <a:p>
                  <a:pPr algn="ctr"/>
                  <a:r>
                    <a:rPr lang="en" sz="1800" b="1" dirty="0">
                      <a:solidFill>
                        <a:srgbClr val="0091EA"/>
                      </a:solidFill>
                      <a:latin typeface="Source Sans Pro"/>
                      <a:ea typeface="Source Sans Pro"/>
                      <a:cs typeface="Source Sans Pro"/>
                      <a:sym typeface="Source Sans Pro"/>
                    </a:rPr>
                    <a:t>(</a:t>
                  </a:r>
                  <a:r>
                    <a:rPr lang="en" sz="1800" b="1" dirty="0" smtClean="0">
                      <a:solidFill>
                        <a:srgbClr val="0091EA"/>
                      </a:solidFill>
                      <a:latin typeface="Source Sans Pro"/>
                      <a:ea typeface="Source Sans Pro"/>
                      <a:cs typeface="Source Sans Pro"/>
                      <a:sym typeface="Source Sans Pro"/>
                    </a:rPr>
                    <a:t>S4)</a:t>
                  </a:r>
                  <a:endParaRPr lang="en" sz="1800" b="1" dirty="0">
                    <a:solidFill>
                      <a:srgbClr val="0091EA"/>
                    </a:solidFill>
                    <a:latin typeface="Source Sans Pro"/>
                    <a:ea typeface="Source Sans Pro"/>
                    <a:cs typeface="Source Sans Pro"/>
                    <a:sym typeface="Source Sans Pro"/>
                  </a:endParaRPr>
                </a:p>
              </p:txBody>
            </p:sp>
          </p:grpSp>
          <p:cxnSp>
            <p:nvCxnSpPr>
              <p:cNvPr id="38" name="Shape 207"/>
              <p:cNvCxnSpPr/>
              <p:nvPr/>
            </p:nvCxnSpPr>
            <p:spPr>
              <a:xfrm>
                <a:off x="2284453" y="3081831"/>
                <a:ext cx="2710326" cy="1117266"/>
              </a:xfrm>
              <a:prstGeom prst="straightConnector1">
                <a:avLst/>
              </a:prstGeom>
              <a:noFill/>
              <a:ln w="57150" cap="flat" cmpd="sng">
                <a:solidFill>
                  <a:srgbClr val="CFD8DC"/>
                </a:solidFill>
                <a:prstDash val="solid"/>
                <a:round/>
                <a:headEnd type="none" w="lg" len="lg"/>
                <a:tailEnd type="none" w="lg" len="lg"/>
              </a:ln>
            </p:spPr>
          </p:cxnSp>
        </p:grpSp>
        <p:cxnSp>
          <p:nvCxnSpPr>
            <p:cNvPr id="61" name="Shape 207"/>
            <p:cNvCxnSpPr>
              <a:stCxn id="20" idx="4"/>
            </p:cNvCxnSpPr>
            <p:nvPr/>
          </p:nvCxnSpPr>
          <p:spPr>
            <a:xfrm>
              <a:off x="4520858" y="3451380"/>
              <a:ext cx="528150" cy="747717"/>
            </a:xfrm>
            <a:prstGeom prst="straightConnector1">
              <a:avLst/>
            </a:prstGeom>
            <a:noFill/>
            <a:ln w="57150" cap="flat" cmpd="sng">
              <a:solidFill>
                <a:srgbClr val="CFD8DC"/>
              </a:solidFill>
              <a:prstDash val="sysDot"/>
              <a:round/>
              <a:headEnd type="none" w="lg" len="lg"/>
              <a:tailEnd type="none" w="lg" len="lg"/>
            </a:ln>
          </p:spPr>
        </p:cxnSp>
        <p:cxnSp>
          <p:nvCxnSpPr>
            <p:cNvPr id="65" name="Shape 207"/>
            <p:cNvCxnSpPr>
              <a:stCxn id="23" idx="6"/>
            </p:cNvCxnSpPr>
            <p:nvPr/>
          </p:nvCxnSpPr>
          <p:spPr>
            <a:xfrm flipV="1">
              <a:off x="3911154" y="4235111"/>
              <a:ext cx="1083625" cy="403249"/>
            </a:xfrm>
            <a:prstGeom prst="straightConnector1">
              <a:avLst/>
            </a:prstGeom>
            <a:noFill/>
            <a:ln w="57150" cap="flat" cmpd="sng">
              <a:solidFill>
                <a:srgbClr val="CFD8DC"/>
              </a:solidFill>
              <a:prstDash val="sysDot"/>
              <a:round/>
              <a:headEnd type="none" w="lg" len="lg"/>
              <a:tailEnd type="none" w="lg" len="lg"/>
            </a:ln>
          </p:spPr>
        </p:cxnSp>
      </p:grpSp>
    </p:spTree>
    <p:extLst>
      <p:ext uri="{BB962C8B-B14F-4D97-AF65-F5344CB8AC3E}">
        <p14:creationId xmlns:p14="http://schemas.microsoft.com/office/powerpoint/2010/main" val="259794185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left)">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left)">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left)">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left)">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randombar(horizont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Shape 201"/>
          <p:cNvSpPr txBox="1">
            <a:spLocks noGrp="1"/>
          </p:cNvSpPr>
          <p:nvPr>
            <p:ph type="title"/>
          </p:nvPr>
        </p:nvSpPr>
        <p:spPr>
          <a:xfrm>
            <a:off x="240030" y="410826"/>
            <a:ext cx="8595360" cy="936899"/>
          </a:xfrm>
          <a:prstGeom prst="rect">
            <a:avLst/>
          </a:prstGeom>
        </p:spPr>
        <p:txBody>
          <a:bodyPr lIns="91425" tIns="91425" rIns="91425" bIns="91425" anchor="b" anchorCtr="0">
            <a:noAutofit/>
          </a:bodyPr>
          <a:lstStyle/>
          <a:p>
            <a:pPr lvl="0"/>
            <a:r>
              <a:rPr lang="en" sz="4000" b="1" dirty="0" smtClean="0"/>
              <a:t>Prediction for </a:t>
            </a:r>
            <a:r>
              <a:rPr lang="en" sz="4800" b="1" dirty="0" smtClean="0"/>
              <a:t>R</a:t>
            </a:r>
            <a:endParaRPr lang="en" sz="4000" b="1" dirty="0"/>
          </a:p>
        </p:txBody>
      </p:sp>
      <p:graphicFrame>
        <p:nvGraphicFramePr>
          <p:cNvPr id="5" name="Chart 4"/>
          <p:cNvGraphicFramePr>
            <a:graphicFrameLocks/>
          </p:cNvGraphicFramePr>
          <p:nvPr>
            <p:extLst>
              <p:ext uri="{D42A27DB-BD31-4B8C-83A1-F6EECF244321}">
                <p14:modId xmlns:p14="http://schemas.microsoft.com/office/powerpoint/2010/main" val="2513998706"/>
              </p:ext>
            </p:extLst>
          </p:nvPr>
        </p:nvGraphicFramePr>
        <p:xfrm>
          <a:off x="868680" y="1428750"/>
          <a:ext cx="7383780" cy="437769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1" y="5950059"/>
            <a:ext cx="9144000" cy="907941"/>
          </a:xfrm>
          <a:prstGeom prst="rect">
            <a:avLst/>
          </a:prstGeom>
          <a:noFill/>
        </p:spPr>
        <p:txBody>
          <a:bodyPr wrap="square" rtlCol="0">
            <a:spAutoFit/>
          </a:bodyPr>
          <a:lstStyle/>
          <a:p>
            <a:pPr marL="342900" lvl="8" indent="-342900">
              <a:spcBef>
                <a:spcPts val="600"/>
              </a:spcBef>
              <a:buClr>
                <a:srgbClr val="0091EA"/>
              </a:buClr>
              <a:buSzPct val="100000"/>
              <a:buFont typeface="Source Sans Pro"/>
              <a:buChar char="◎"/>
            </a:pPr>
            <a:r>
              <a:rPr lang="en-US" sz="2300" dirty="0" smtClean="0">
                <a:solidFill>
                  <a:srgbClr val="263238"/>
                </a:solidFill>
                <a:latin typeface="Source Sans Pro"/>
                <a:ea typeface="Source Sans Pro"/>
                <a:cs typeface="Source Sans Pro"/>
                <a:sym typeface="Source Sans Pro"/>
              </a:rPr>
              <a:t>Adding Stack Overflow N/W metrics improves prediction</a:t>
            </a:r>
          </a:p>
          <a:p>
            <a:pPr marL="342900" lvl="8" indent="-342900">
              <a:spcBef>
                <a:spcPts val="600"/>
              </a:spcBef>
              <a:buClr>
                <a:srgbClr val="0091EA"/>
              </a:buClr>
              <a:buSzPct val="100000"/>
              <a:buFont typeface="Source Sans Pro"/>
              <a:buChar char="◎"/>
            </a:pPr>
            <a:r>
              <a:rPr lang="en-US" sz="2300" dirty="0" smtClean="0">
                <a:solidFill>
                  <a:srgbClr val="263238"/>
                </a:solidFill>
                <a:latin typeface="Source Sans Pro"/>
                <a:ea typeface="Source Sans Pro"/>
                <a:cs typeface="Source Sans Pro"/>
                <a:sym typeface="Source Sans Pro"/>
              </a:rPr>
              <a:t>Adding Twitter (external) information marginally improves prediction</a:t>
            </a:r>
            <a:endParaRPr lang="en-US" sz="2300" dirty="0">
              <a:solidFill>
                <a:srgbClr val="263238"/>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481074737"/>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Shape 201"/>
          <p:cNvSpPr txBox="1">
            <a:spLocks noGrp="1"/>
          </p:cNvSpPr>
          <p:nvPr>
            <p:ph type="title"/>
          </p:nvPr>
        </p:nvSpPr>
        <p:spPr>
          <a:xfrm>
            <a:off x="240030" y="410826"/>
            <a:ext cx="8595360" cy="936899"/>
          </a:xfrm>
          <a:prstGeom prst="rect">
            <a:avLst/>
          </a:prstGeom>
        </p:spPr>
        <p:txBody>
          <a:bodyPr lIns="91425" tIns="91425" rIns="91425" bIns="91425" anchor="b" anchorCtr="0">
            <a:noAutofit/>
          </a:bodyPr>
          <a:lstStyle/>
          <a:p>
            <a:pPr lvl="0"/>
            <a:r>
              <a:rPr lang="en" sz="4000" b="1" dirty="0" smtClean="0"/>
              <a:t>Prediction for </a:t>
            </a:r>
            <a:r>
              <a:rPr lang="en" sz="4800" b="1" dirty="0" smtClean="0"/>
              <a:t>Python</a:t>
            </a:r>
            <a:endParaRPr lang="en" sz="4800" b="1" dirty="0"/>
          </a:p>
        </p:txBody>
      </p:sp>
      <p:sp>
        <p:nvSpPr>
          <p:cNvPr id="6" name="TextBox 5"/>
          <p:cNvSpPr txBox="1"/>
          <p:nvPr/>
        </p:nvSpPr>
        <p:spPr>
          <a:xfrm>
            <a:off x="1" y="5950059"/>
            <a:ext cx="9144000" cy="907941"/>
          </a:xfrm>
          <a:prstGeom prst="rect">
            <a:avLst/>
          </a:prstGeom>
          <a:noFill/>
        </p:spPr>
        <p:txBody>
          <a:bodyPr wrap="square" rtlCol="0">
            <a:spAutoFit/>
          </a:bodyPr>
          <a:lstStyle/>
          <a:p>
            <a:pPr marL="342900" lvl="8" indent="-342900">
              <a:spcBef>
                <a:spcPts val="600"/>
              </a:spcBef>
              <a:buClr>
                <a:srgbClr val="0091EA"/>
              </a:buClr>
              <a:buSzPct val="100000"/>
              <a:buFont typeface="Source Sans Pro"/>
              <a:buChar char="◎"/>
            </a:pPr>
            <a:r>
              <a:rPr lang="en-US" sz="2300" dirty="0" smtClean="0">
                <a:solidFill>
                  <a:srgbClr val="263238"/>
                </a:solidFill>
                <a:latin typeface="Source Sans Pro"/>
                <a:ea typeface="Source Sans Pro"/>
                <a:cs typeface="Source Sans Pro"/>
                <a:sym typeface="Source Sans Pro"/>
              </a:rPr>
              <a:t>Adding Stack Overflow N/W metrics improves prediction</a:t>
            </a:r>
          </a:p>
          <a:p>
            <a:pPr marL="342900" lvl="8" indent="-342900">
              <a:spcBef>
                <a:spcPts val="600"/>
              </a:spcBef>
              <a:buClr>
                <a:srgbClr val="0091EA"/>
              </a:buClr>
              <a:buSzPct val="100000"/>
              <a:buFont typeface="Source Sans Pro"/>
              <a:buChar char="◎"/>
            </a:pPr>
            <a:r>
              <a:rPr lang="en-US" sz="2300" dirty="0" smtClean="0">
                <a:solidFill>
                  <a:srgbClr val="263238"/>
                </a:solidFill>
                <a:latin typeface="Source Sans Pro"/>
                <a:ea typeface="Source Sans Pro"/>
                <a:cs typeface="Source Sans Pro"/>
                <a:sym typeface="Source Sans Pro"/>
              </a:rPr>
              <a:t>Adding Twitter (external) information marginally improves prediction</a:t>
            </a:r>
            <a:endParaRPr lang="en-US" sz="2300" dirty="0">
              <a:solidFill>
                <a:srgbClr val="263238"/>
              </a:solidFill>
              <a:latin typeface="Source Sans Pro"/>
              <a:ea typeface="Source Sans Pro"/>
              <a:cs typeface="Source Sans Pro"/>
              <a:sym typeface="Source Sans Pro"/>
            </a:endParaRPr>
          </a:p>
        </p:txBody>
      </p:sp>
      <p:graphicFrame>
        <p:nvGraphicFramePr>
          <p:cNvPr id="7" name="Chart 6"/>
          <p:cNvGraphicFramePr>
            <a:graphicFrameLocks/>
          </p:cNvGraphicFramePr>
          <p:nvPr>
            <p:extLst>
              <p:ext uri="{D42A27DB-BD31-4B8C-83A1-F6EECF244321}">
                <p14:modId xmlns:p14="http://schemas.microsoft.com/office/powerpoint/2010/main" val="2095888009"/>
              </p:ext>
            </p:extLst>
          </p:nvPr>
        </p:nvGraphicFramePr>
        <p:xfrm>
          <a:off x="868680" y="1457325"/>
          <a:ext cx="7383780" cy="437769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39231601"/>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Shape 201"/>
          <p:cNvSpPr txBox="1">
            <a:spLocks noGrp="1"/>
          </p:cNvSpPr>
          <p:nvPr>
            <p:ph type="title"/>
          </p:nvPr>
        </p:nvSpPr>
        <p:spPr>
          <a:xfrm>
            <a:off x="240030" y="410826"/>
            <a:ext cx="8595360" cy="936899"/>
          </a:xfrm>
          <a:prstGeom prst="rect">
            <a:avLst/>
          </a:prstGeom>
        </p:spPr>
        <p:txBody>
          <a:bodyPr lIns="91425" tIns="91425" rIns="91425" bIns="91425" anchor="b" anchorCtr="0">
            <a:noAutofit/>
          </a:bodyPr>
          <a:lstStyle/>
          <a:p>
            <a:pPr lvl="0"/>
            <a:r>
              <a:rPr lang="en" sz="4000" b="1" dirty="0" smtClean="0"/>
              <a:t>Prediction for </a:t>
            </a:r>
            <a:r>
              <a:rPr lang="en" sz="4800" b="1" dirty="0" smtClean="0"/>
              <a:t>Java</a:t>
            </a:r>
            <a:endParaRPr lang="en" sz="4800" b="1" dirty="0"/>
          </a:p>
        </p:txBody>
      </p:sp>
      <p:sp>
        <p:nvSpPr>
          <p:cNvPr id="6" name="TextBox 5"/>
          <p:cNvSpPr txBox="1"/>
          <p:nvPr/>
        </p:nvSpPr>
        <p:spPr>
          <a:xfrm>
            <a:off x="1" y="5950059"/>
            <a:ext cx="9144000" cy="1277273"/>
          </a:xfrm>
          <a:prstGeom prst="rect">
            <a:avLst/>
          </a:prstGeom>
          <a:noFill/>
        </p:spPr>
        <p:txBody>
          <a:bodyPr wrap="square" rtlCol="0">
            <a:spAutoFit/>
          </a:bodyPr>
          <a:lstStyle/>
          <a:p>
            <a:pPr marL="342900" lvl="8" indent="-342900">
              <a:spcBef>
                <a:spcPts val="600"/>
              </a:spcBef>
              <a:buClr>
                <a:srgbClr val="0091EA"/>
              </a:buClr>
              <a:buSzPct val="100000"/>
              <a:buFont typeface="Source Sans Pro"/>
              <a:buChar char="◎"/>
            </a:pPr>
            <a:r>
              <a:rPr lang="en-US" sz="2200" dirty="0" smtClean="0">
                <a:solidFill>
                  <a:srgbClr val="263238"/>
                </a:solidFill>
                <a:latin typeface="Source Sans Pro"/>
                <a:ea typeface="Source Sans Pro"/>
                <a:cs typeface="Source Sans Pro"/>
                <a:sym typeface="Source Sans Pro"/>
              </a:rPr>
              <a:t>Prediction is best when Closeness &amp; Eigenvector </a:t>
            </a:r>
            <a:r>
              <a:rPr lang="en-US" sz="2200" dirty="0">
                <a:solidFill>
                  <a:srgbClr val="263238"/>
                </a:solidFill>
                <a:latin typeface="Source Sans Pro"/>
                <a:ea typeface="Source Sans Pro"/>
                <a:cs typeface="Source Sans Pro"/>
                <a:sym typeface="Source Sans Pro"/>
              </a:rPr>
              <a:t>centrality </a:t>
            </a:r>
            <a:r>
              <a:rPr lang="en-US" sz="2200" dirty="0" smtClean="0">
                <a:solidFill>
                  <a:srgbClr val="263238"/>
                </a:solidFill>
                <a:latin typeface="Source Sans Pro"/>
                <a:ea typeface="Source Sans Pro"/>
                <a:cs typeface="Source Sans Pro"/>
                <a:sym typeface="Source Sans Pro"/>
              </a:rPr>
              <a:t>are considered</a:t>
            </a:r>
          </a:p>
          <a:p>
            <a:pPr marL="342900" lvl="8" indent="-342900">
              <a:spcBef>
                <a:spcPts val="600"/>
              </a:spcBef>
              <a:buClr>
                <a:srgbClr val="0091EA"/>
              </a:buClr>
              <a:buSzPct val="100000"/>
              <a:buFont typeface="Source Sans Pro"/>
              <a:buChar char="◎"/>
            </a:pPr>
            <a:r>
              <a:rPr lang="en-US" sz="2200" dirty="0" smtClean="0">
                <a:solidFill>
                  <a:srgbClr val="263238"/>
                </a:solidFill>
                <a:latin typeface="Source Sans Pro"/>
                <a:ea typeface="Source Sans Pro"/>
                <a:cs typeface="Source Sans Pro"/>
                <a:sym typeface="Source Sans Pro"/>
              </a:rPr>
              <a:t>Twitter information for Java was not added </a:t>
            </a:r>
          </a:p>
          <a:p>
            <a:pPr marL="342900" lvl="8" indent="-342900">
              <a:spcBef>
                <a:spcPts val="600"/>
              </a:spcBef>
              <a:buClr>
                <a:srgbClr val="0091EA"/>
              </a:buClr>
              <a:buSzPct val="100000"/>
              <a:buFont typeface="Source Sans Pro"/>
              <a:buChar char="◎"/>
            </a:pPr>
            <a:endParaRPr lang="en-US" sz="2300" dirty="0" smtClean="0">
              <a:solidFill>
                <a:srgbClr val="263238"/>
              </a:solidFill>
              <a:latin typeface="Source Sans Pro"/>
              <a:ea typeface="Source Sans Pro"/>
              <a:cs typeface="Source Sans Pro"/>
              <a:sym typeface="Source Sans Pro"/>
            </a:endParaRPr>
          </a:p>
        </p:txBody>
      </p:sp>
      <p:graphicFrame>
        <p:nvGraphicFramePr>
          <p:cNvPr id="5" name="Chart 4"/>
          <p:cNvGraphicFramePr>
            <a:graphicFrameLocks/>
          </p:cNvGraphicFramePr>
          <p:nvPr>
            <p:extLst>
              <p:ext uri="{D42A27DB-BD31-4B8C-83A1-F6EECF244321}">
                <p14:modId xmlns:p14="http://schemas.microsoft.com/office/powerpoint/2010/main" val="3688765668"/>
              </p:ext>
            </p:extLst>
          </p:nvPr>
        </p:nvGraphicFramePr>
        <p:xfrm>
          <a:off x="857250" y="1480185"/>
          <a:ext cx="7383780" cy="437769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54979576"/>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ctrTitle"/>
          </p:nvPr>
        </p:nvSpPr>
        <p:spPr>
          <a:xfrm>
            <a:off x="1546025" y="2034925"/>
            <a:ext cx="5832600" cy="1546500"/>
          </a:xfrm>
          <a:prstGeom prst="rect">
            <a:avLst/>
          </a:prstGeom>
        </p:spPr>
        <p:txBody>
          <a:bodyPr lIns="91425" tIns="91425" rIns="91425" bIns="91425" anchor="b" anchorCtr="0">
            <a:noAutofit/>
          </a:bodyPr>
          <a:lstStyle/>
          <a:p>
            <a:pPr rtl="0">
              <a:spcBef>
                <a:spcPts val="0"/>
              </a:spcBef>
              <a:buNone/>
            </a:pPr>
            <a:r>
              <a:rPr lang="en" sz="6000" dirty="0">
                <a:solidFill>
                  <a:srgbClr val="CFD8DC"/>
                </a:solidFill>
              </a:rPr>
              <a:t>5</a:t>
            </a:r>
            <a:r>
              <a:rPr lang="en" sz="6000" dirty="0" smtClean="0">
                <a:solidFill>
                  <a:srgbClr val="CFD8DC"/>
                </a:solidFill>
              </a:rPr>
              <a:t>.</a:t>
            </a:r>
            <a:endParaRPr lang="en" sz="6000" dirty="0">
              <a:solidFill>
                <a:srgbClr val="CFD8DC"/>
              </a:solidFill>
            </a:endParaRPr>
          </a:p>
          <a:p>
            <a:pPr lvl="0" rtl="0">
              <a:spcBef>
                <a:spcPts val="0"/>
              </a:spcBef>
              <a:buNone/>
            </a:pPr>
            <a:r>
              <a:rPr lang="en" dirty="0" smtClean="0"/>
              <a:t>Conclusion</a:t>
            </a:r>
            <a:endParaRPr lang="en" dirty="0"/>
          </a:p>
        </p:txBody>
      </p:sp>
      <p:sp>
        <p:nvSpPr>
          <p:cNvPr id="84" name="Shape 84"/>
          <p:cNvSpPr txBox="1">
            <a:spLocks noGrp="1"/>
          </p:cNvSpPr>
          <p:nvPr>
            <p:ph type="subTitle" idx="1"/>
          </p:nvPr>
        </p:nvSpPr>
        <p:spPr>
          <a:xfrm>
            <a:off x="1546024" y="3710548"/>
            <a:ext cx="7073869" cy="10464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2401543968"/>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331470" y="410826"/>
            <a:ext cx="8026380" cy="936899"/>
          </a:xfrm>
          <a:prstGeom prst="rect">
            <a:avLst/>
          </a:prstGeom>
        </p:spPr>
        <p:txBody>
          <a:bodyPr lIns="91425" tIns="91425" rIns="91425" bIns="91425" anchor="b" anchorCtr="0">
            <a:noAutofit/>
          </a:bodyPr>
          <a:lstStyle/>
          <a:p>
            <a:pPr lvl="0" rtl="0">
              <a:spcBef>
                <a:spcPts val="0"/>
              </a:spcBef>
              <a:buNone/>
            </a:pPr>
            <a:r>
              <a:rPr lang="en" sz="4000" b="1" dirty="0" smtClean="0"/>
              <a:t>Conclusion &amp; Implications</a:t>
            </a:r>
            <a:endParaRPr lang="en" sz="4000" b="1" dirty="0"/>
          </a:p>
        </p:txBody>
      </p:sp>
      <p:sp>
        <p:nvSpPr>
          <p:cNvPr id="217" name="Shape 217"/>
          <p:cNvSpPr txBox="1">
            <a:spLocks noGrp="1"/>
          </p:cNvSpPr>
          <p:nvPr>
            <p:ph type="body" idx="4294967295"/>
          </p:nvPr>
        </p:nvSpPr>
        <p:spPr>
          <a:xfrm>
            <a:off x="331470" y="1588770"/>
            <a:ext cx="8549640" cy="4657878"/>
          </a:xfrm>
          <a:prstGeom prst="rect">
            <a:avLst/>
          </a:prstGeom>
        </p:spPr>
        <p:txBody>
          <a:bodyPr lIns="91425" tIns="91425" rIns="91425" bIns="91425" anchor="t" anchorCtr="0">
            <a:noAutofit/>
          </a:bodyPr>
          <a:lstStyle/>
          <a:p>
            <a:pPr marL="342900" indent="-342900">
              <a:spcAft>
                <a:spcPts val="600"/>
              </a:spcAft>
              <a:buClr>
                <a:srgbClr val="0091EA"/>
              </a:buClr>
            </a:pPr>
            <a:r>
              <a:rPr lang="en" sz="2800" dirty="0" smtClean="0"/>
              <a:t>Addition of Network Metrics helped in improving prediction</a:t>
            </a:r>
          </a:p>
          <a:p>
            <a:pPr marL="342900" indent="-342900">
              <a:spcAft>
                <a:spcPts val="600"/>
              </a:spcAft>
              <a:buClr>
                <a:srgbClr val="0091EA"/>
              </a:buClr>
            </a:pPr>
            <a:endParaRPr lang="en" sz="2800" dirty="0" smtClean="0"/>
          </a:p>
          <a:p>
            <a:pPr marL="342900" indent="-342900">
              <a:spcAft>
                <a:spcPts val="600"/>
              </a:spcAft>
              <a:buClr>
                <a:srgbClr val="0091EA"/>
              </a:buClr>
            </a:pPr>
            <a:endParaRPr lang="en" sz="2800" dirty="0"/>
          </a:p>
          <a:p>
            <a:pPr>
              <a:spcAft>
                <a:spcPts val="600"/>
              </a:spcAft>
              <a:buClr>
                <a:srgbClr val="0091EA"/>
              </a:buClr>
              <a:buNone/>
            </a:pPr>
            <a:endParaRPr lang="en" sz="2800" dirty="0"/>
          </a:p>
          <a:p>
            <a:pPr marL="342900" indent="-342900">
              <a:spcAft>
                <a:spcPts val="600"/>
              </a:spcAft>
              <a:buClr>
                <a:srgbClr val="0091EA"/>
              </a:buClr>
            </a:pPr>
            <a:r>
              <a:rPr lang="en" sz="2800" dirty="0" smtClean="0"/>
              <a:t>External </a:t>
            </a:r>
            <a:r>
              <a:rPr lang="en" sz="2800" dirty="0"/>
              <a:t>data sources (Twitter) helped to </a:t>
            </a:r>
            <a:r>
              <a:rPr lang="en" sz="2800" dirty="0" smtClean="0"/>
              <a:t>marginally </a:t>
            </a:r>
            <a:r>
              <a:rPr lang="en" sz="2800" dirty="0"/>
              <a:t>improve the </a:t>
            </a:r>
            <a:r>
              <a:rPr lang="en" sz="2800" dirty="0" smtClean="0"/>
              <a:t>prediction</a:t>
            </a:r>
          </a:p>
          <a:p>
            <a:pPr marL="342900" indent="-342900">
              <a:spcAft>
                <a:spcPts val="600"/>
              </a:spcAft>
              <a:buClr>
                <a:srgbClr val="0091EA"/>
              </a:buClr>
            </a:pPr>
            <a:r>
              <a:rPr lang="en" sz="2800" dirty="0" smtClean="0"/>
              <a:t>R, Java, Python hold their own space in data science</a:t>
            </a:r>
            <a:endParaRPr lang="en" sz="2800" dirty="0"/>
          </a:p>
        </p:txBody>
      </p:sp>
      <p:sp>
        <p:nvSpPr>
          <p:cNvPr id="5" name="TextBox 4"/>
          <p:cNvSpPr txBox="1"/>
          <p:nvPr/>
        </p:nvSpPr>
        <p:spPr>
          <a:xfrm>
            <a:off x="811530" y="2663190"/>
            <a:ext cx="7738110" cy="1646605"/>
          </a:xfrm>
          <a:prstGeom prst="rect">
            <a:avLst/>
          </a:prstGeom>
          <a:noFill/>
        </p:spPr>
        <p:txBody>
          <a:bodyPr wrap="square" rtlCol="0">
            <a:spAutoFit/>
          </a:bodyPr>
          <a:lstStyle/>
          <a:p>
            <a:pPr marL="342900" lvl="1" indent="-342900">
              <a:spcAft>
                <a:spcPts val="600"/>
              </a:spcAft>
              <a:buClr>
                <a:srgbClr val="0091EA"/>
              </a:buClr>
              <a:buFont typeface="Arial" panose="020B0604020202020204" pitchFamily="34" charset="0"/>
              <a:buChar char="•"/>
            </a:pPr>
            <a:r>
              <a:rPr lang="en-US" sz="2400" b="1" dirty="0">
                <a:solidFill>
                  <a:srgbClr val="263238"/>
                </a:solidFill>
                <a:latin typeface="Source Sans Pro"/>
                <a:ea typeface="Source Sans Pro"/>
                <a:cs typeface="Source Sans Pro"/>
                <a:sym typeface="Source Sans Pro"/>
              </a:rPr>
              <a:t>Clustering Coefficient &amp; Sub Graph </a:t>
            </a:r>
            <a:r>
              <a:rPr lang="en-US" sz="2400" dirty="0">
                <a:solidFill>
                  <a:srgbClr val="263238"/>
                </a:solidFill>
                <a:latin typeface="Source Sans Pro"/>
                <a:ea typeface="Source Sans Pro"/>
                <a:cs typeface="Source Sans Pro"/>
                <a:sym typeface="Source Sans Pro"/>
              </a:rPr>
              <a:t>Centrality helped to improve prediction for </a:t>
            </a:r>
            <a:r>
              <a:rPr lang="en-US" sz="2400" b="1" dirty="0">
                <a:solidFill>
                  <a:srgbClr val="263238"/>
                </a:solidFill>
                <a:latin typeface="Source Sans Pro"/>
                <a:ea typeface="Source Sans Pro"/>
                <a:cs typeface="Source Sans Pro"/>
                <a:sym typeface="Source Sans Pro"/>
              </a:rPr>
              <a:t>R, Python</a:t>
            </a:r>
          </a:p>
          <a:p>
            <a:pPr marL="342900" lvl="1" indent="-342900">
              <a:spcAft>
                <a:spcPts val="600"/>
              </a:spcAft>
              <a:buClr>
                <a:srgbClr val="0091EA"/>
              </a:buClr>
              <a:buFont typeface="Arial" panose="020B0604020202020204" pitchFamily="34" charset="0"/>
              <a:buChar char="•"/>
            </a:pPr>
            <a:r>
              <a:rPr lang="en-US" sz="2400" b="1" dirty="0">
                <a:solidFill>
                  <a:srgbClr val="263238"/>
                </a:solidFill>
                <a:latin typeface="Source Sans Pro"/>
                <a:ea typeface="Source Sans Pro"/>
                <a:cs typeface="Source Sans Pro"/>
                <a:sym typeface="Source Sans Pro"/>
              </a:rPr>
              <a:t>Closeness Centrality &amp; Eigenvector Centrality </a:t>
            </a:r>
            <a:r>
              <a:rPr lang="en-US" sz="2400" dirty="0">
                <a:solidFill>
                  <a:srgbClr val="263238"/>
                </a:solidFill>
                <a:latin typeface="Source Sans Pro"/>
                <a:ea typeface="Source Sans Pro"/>
                <a:cs typeface="Source Sans Pro"/>
                <a:sym typeface="Source Sans Pro"/>
              </a:rPr>
              <a:t>helped to improve prediction for </a:t>
            </a:r>
            <a:r>
              <a:rPr lang="en-US" sz="2400" b="1" dirty="0" smtClean="0">
                <a:solidFill>
                  <a:srgbClr val="263238"/>
                </a:solidFill>
                <a:latin typeface="Source Sans Pro"/>
                <a:ea typeface="Source Sans Pro"/>
                <a:cs typeface="Source Sans Pro"/>
                <a:sym typeface="Source Sans Pro"/>
              </a:rPr>
              <a:t>Java</a:t>
            </a:r>
            <a:endParaRPr lang="en-US" dirty="0"/>
          </a:p>
        </p:txBody>
      </p:sp>
    </p:spTree>
    <p:extLst>
      <p:ext uri="{BB962C8B-B14F-4D97-AF65-F5344CB8AC3E}">
        <p14:creationId xmlns:p14="http://schemas.microsoft.com/office/powerpoint/2010/main" val="3340461751"/>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386143" y="1473962"/>
            <a:ext cx="3958517" cy="560070"/>
          </a:xfrm>
          <a:prstGeom prst="rect">
            <a:avLst/>
          </a:prstGeom>
        </p:spPr>
        <p:txBody>
          <a:bodyPr lIns="91425" tIns="91425" rIns="91425" bIns="91425" anchor="t" anchorCtr="0">
            <a:noAutofit/>
          </a:bodyPr>
          <a:lstStyle/>
          <a:p>
            <a:pPr rtl="0">
              <a:spcBef>
                <a:spcPts val="0"/>
              </a:spcBef>
              <a:buNone/>
            </a:pPr>
            <a:r>
              <a:rPr lang="en" sz="2800" b="1" dirty="0" smtClean="0"/>
              <a:t>Limitations</a:t>
            </a:r>
            <a:endParaRPr lang="en" sz="2800" b="1" dirty="0"/>
          </a:p>
          <a:p>
            <a:pPr marL="457200" indent="-457200"/>
            <a:endParaRPr lang="en" dirty="0" smtClean="0"/>
          </a:p>
        </p:txBody>
      </p:sp>
      <p:sp>
        <p:nvSpPr>
          <p:cNvPr id="115" name="Shape 115"/>
          <p:cNvSpPr txBox="1">
            <a:spLocks noGrp="1"/>
          </p:cNvSpPr>
          <p:nvPr>
            <p:ph type="title"/>
          </p:nvPr>
        </p:nvSpPr>
        <p:spPr>
          <a:xfrm>
            <a:off x="331470" y="410826"/>
            <a:ext cx="8026380" cy="936899"/>
          </a:xfrm>
          <a:prstGeom prst="rect">
            <a:avLst/>
          </a:prstGeom>
        </p:spPr>
        <p:txBody>
          <a:bodyPr lIns="91425" tIns="91425" rIns="91425" bIns="91425" anchor="b" anchorCtr="0">
            <a:noAutofit/>
          </a:bodyPr>
          <a:lstStyle/>
          <a:p>
            <a:pPr>
              <a:spcBef>
                <a:spcPts val="0"/>
              </a:spcBef>
              <a:buNone/>
            </a:pPr>
            <a:r>
              <a:rPr lang="en" sz="4000" b="1" dirty="0" smtClean="0"/>
              <a:t>Looking back and forward</a:t>
            </a:r>
            <a:endParaRPr lang="en" sz="4000" b="1" dirty="0"/>
          </a:p>
        </p:txBody>
      </p:sp>
      <p:sp>
        <p:nvSpPr>
          <p:cNvPr id="116" name="Shape 116"/>
          <p:cNvSpPr txBox="1">
            <a:spLocks noGrp="1"/>
          </p:cNvSpPr>
          <p:nvPr>
            <p:ph type="body" idx="2"/>
          </p:nvPr>
        </p:nvSpPr>
        <p:spPr>
          <a:xfrm>
            <a:off x="386143" y="3691890"/>
            <a:ext cx="3675300" cy="433832"/>
          </a:xfrm>
          <a:prstGeom prst="rect">
            <a:avLst/>
          </a:prstGeom>
        </p:spPr>
        <p:txBody>
          <a:bodyPr lIns="91425" tIns="91425" rIns="91425" bIns="91425" anchor="t" anchorCtr="0">
            <a:noAutofit/>
          </a:bodyPr>
          <a:lstStyle/>
          <a:p>
            <a:pPr rtl="0">
              <a:spcBef>
                <a:spcPts val="0"/>
              </a:spcBef>
              <a:buNone/>
            </a:pPr>
            <a:r>
              <a:rPr lang="en" sz="2800" b="1" dirty="0" smtClean="0"/>
              <a:t>Future Scope</a:t>
            </a:r>
          </a:p>
        </p:txBody>
      </p:sp>
      <p:sp>
        <p:nvSpPr>
          <p:cNvPr id="5" name="Shape 217"/>
          <p:cNvSpPr txBox="1">
            <a:spLocks/>
          </p:cNvSpPr>
          <p:nvPr/>
        </p:nvSpPr>
        <p:spPr>
          <a:xfrm>
            <a:off x="331470" y="2034032"/>
            <a:ext cx="8549640" cy="1657858"/>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R="0" algn="l" rtl="0">
              <a:lnSpc>
                <a:spcPct val="100000"/>
              </a:lnSpc>
              <a:spcBef>
                <a:spcPts val="600"/>
              </a:spcBef>
              <a:spcAft>
                <a:spcPts val="0"/>
              </a:spcAft>
              <a:buClr>
                <a:srgbClr val="CFD8DC"/>
              </a:buClr>
              <a:buSzPct val="100000"/>
              <a:buFont typeface="Source Sans Pro"/>
              <a:buChar char="◎"/>
              <a:defRPr sz="3000" b="0" i="0" u="none" strike="noStrike" cap="none" baseline="0">
                <a:solidFill>
                  <a:srgbClr val="263238"/>
                </a:solidFill>
                <a:latin typeface="Source Sans Pro"/>
                <a:ea typeface="Source Sans Pro"/>
                <a:cs typeface="Source Sans Pro"/>
                <a:sym typeface="Source Sans Pro"/>
                <a:rtl val="0"/>
              </a:defRPr>
            </a:lvl1pPr>
            <a:lvl2pPr marR="0" algn="l" rtl="0">
              <a:lnSpc>
                <a:spcPct val="100000"/>
              </a:lnSpc>
              <a:spcBef>
                <a:spcPts val="480"/>
              </a:spcBef>
              <a:spcAft>
                <a:spcPts val="0"/>
              </a:spcAft>
              <a:buClr>
                <a:srgbClr val="CFD8DC"/>
              </a:buClr>
              <a:buSzPct val="100000"/>
              <a:buFont typeface="Source Sans Pro"/>
              <a:buChar char="○"/>
              <a:defRPr sz="2400" b="0" i="0" u="none" strike="noStrike" cap="none" baseline="0">
                <a:solidFill>
                  <a:srgbClr val="263238"/>
                </a:solidFill>
                <a:latin typeface="Source Sans Pro"/>
                <a:ea typeface="Source Sans Pro"/>
                <a:cs typeface="Source Sans Pro"/>
                <a:sym typeface="Source Sans Pro"/>
                <a:rtl val="0"/>
              </a:defRPr>
            </a:lvl2pPr>
            <a:lvl3pPr marR="0" algn="l" rtl="0">
              <a:lnSpc>
                <a:spcPct val="100000"/>
              </a:lnSpc>
              <a:spcBef>
                <a:spcPts val="480"/>
              </a:spcBef>
              <a:spcAft>
                <a:spcPts val="0"/>
              </a:spcAft>
              <a:buClr>
                <a:srgbClr val="CFD8DC"/>
              </a:buClr>
              <a:buSzPct val="100000"/>
              <a:buFont typeface="Source Sans Pro"/>
              <a:buChar char="◉"/>
              <a:defRPr sz="2400" b="0" i="0" u="none" strike="noStrike" cap="none" baseline="0">
                <a:solidFill>
                  <a:srgbClr val="263238"/>
                </a:solidFill>
                <a:latin typeface="Source Sans Pro"/>
                <a:ea typeface="Source Sans Pro"/>
                <a:cs typeface="Source Sans Pro"/>
                <a:sym typeface="Source Sans Pro"/>
                <a:rtl val="0"/>
              </a:defRPr>
            </a:lvl3pPr>
            <a:lvl4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4pPr>
            <a:lvl5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5pPr>
            <a:lvl6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6pPr>
            <a:lvl7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7pPr>
            <a:lvl8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8pPr>
            <a:lvl9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9pPr>
          </a:lstStyle>
          <a:p>
            <a:pPr marL="342900" indent="-342900">
              <a:spcAft>
                <a:spcPts val="600"/>
              </a:spcAft>
              <a:buClr>
                <a:srgbClr val="0091EA"/>
              </a:buClr>
            </a:pPr>
            <a:r>
              <a:rPr lang="en-US" sz="2400" dirty="0" smtClean="0"/>
              <a:t>Variable lagged effect of Twitter information on Stack Overflow discussions is currently not captured</a:t>
            </a:r>
          </a:p>
          <a:p>
            <a:pPr marL="342900" indent="-342900">
              <a:spcAft>
                <a:spcPts val="600"/>
              </a:spcAft>
              <a:buClr>
                <a:srgbClr val="0091EA"/>
              </a:buClr>
            </a:pPr>
            <a:r>
              <a:rPr lang="en-US" sz="2400" dirty="0" smtClean="0"/>
              <a:t>Limited availability of historical tweets</a:t>
            </a:r>
            <a:endParaRPr lang="en" sz="2400" dirty="0" smtClean="0"/>
          </a:p>
        </p:txBody>
      </p:sp>
      <p:sp>
        <p:nvSpPr>
          <p:cNvPr id="6" name="Shape 217"/>
          <p:cNvSpPr txBox="1">
            <a:spLocks/>
          </p:cNvSpPr>
          <p:nvPr/>
        </p:nvSpPr>
        <p:spPr>
          <a:xfrm>
            <a:off x="331470" y="4171188"/>
            <a:ext cx="8549640" cy="1703832"/>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R="0" algn="l" rtl="0">
              <a:lnSpc>
                <a:spcPct val="100000"/>
              </a:lnSpc>
              <a:spcBef>
                <a:spcPts val="600"/>
              </a:spcBef>
              <a:spcAft>
                <a:spcPts val="0"/>
              </a:spcAft>
              <a:buClr>
                <a:srgbClr val="CFD8DC"/>
              </a:buClr>
              <a:buSzPct val="100000"/>
              <a:buFont typeface="Source Sans Pro"/>
              <a:buChar char="◎"/>
              <a:defRPr sz="3000" b="0" i="0" u="none" strike="noStrike" cap="none" baseline="0">
                <a:solidFill>
                  <a:srgbClr val="263238"/>
                </a:solidFill>
                <a:latin typeface="Source Sans Pro"/>
                <a:ea typeface="Source Sans Pro"/>
                <a:cs typeface="Source Sans Pro"/>
                <a:sym typeface="Source Sans Pro"/>
                <a:rtl val="0"/>
              </a:defRPr>
            </a:lvl1pPr>
            <a:lvl2pPr marR="0" algn="l" rtl="0">
              <a:lnSpc>
                <a:spcPct val="100000"/>
              </a:lnSpc>
              <a:spcBef>
                <a:spcPts val="480"/>
              </a:spcBef>
              <a:spcAft>
                <a:spcPts val="0"/>
              </a:spcAft>
              <a:buClr>
                <a:srgbClr val="CFD8DC"/>
              </a:buClr>
              <a:buSzPct val="100000"/>
              <a:buFont typeface="Source Sans Pro"/>
              <a:buChar char="○"/>
              <a:defRPr sz="2400" b="0" i="0" u="none" strike="noStrike" cap="none" baseline="0">
                <a:solidFill>
                  <a:srgbClr val="263238"/>
                </a:solidFill>
                <a:latin typeface="Source Sans Pro"/>
                <a:ea typeface="Source Sans Pro"/>
                <a:cs typeface="Source Sans Pro"/>
                <a:sym typeface="Source Sans Pro"/>
                <a:rtl val="0"/>
              </a:defRPr>
            </a:lvl2pPr>
            <a:lvl3pPr marR="0" algn="l" rtl="0">
              <a:lnSpc>
                <a:spcPct val="100000"/>
              </a:lnSpc>
              <a:spcBef>
                <a:spcPts val="480"/>
              </a:spcBef>
              <a:spcAft>
                <a:spcPts val="0"/>
              </a:spcAft>
              <a:buClr>
                <a:srgbClr val="CFD8DC"/>
              </a:buClr>
              <a:buSzPct val="100000"/>
              <a:buFont typeface="Source Sans Pro"/>
              <a:buChar char="◉"/>
              <a:defRPr sz="2400" b="0" i="0" u="none" strike="noStrike" cap="none" baseline="0">
                <a:solidFill>
                  <a:srgbClr val="263238"/>
                </a:solidFill>
                <a:latin typeface="Source Sans Pro"/>
                <a:ea typeface="Source Sans Pro"/>
                <a:cs typeface="Source Sans Pro"/>
                <a:sym typeface="Source Sans Pro"/>
                <a:rtl val="0"/>
              </a:defRPr>
            </a:lvl3pPr>
            <a:lvl4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4pPr>
            <a:lvl5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5pPr>
            <a:lvl6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6pPr>
            <a:lvl7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7pPr>
            <a:lvl8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8pPr>
            <a:lvl9pPr marR="0" algn="l" rtl="0">
              <a:lnSpc>
                <a:spcPct val="100000"/>
              </a:lnSpc>
              <a:spcBef>
                <a:spcPts val="36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9pPr>
          </a:lstStyle>
          <a:p>
            <a:pPr marL="342900" indent="-342900">
              <a:spcAft>
                <a:spcPts val="600"/>
              </a:spcAft>
              <a:buClr>
                <a:srgbClr val="0091EA"/>
              </a:buClr>
            </a:pPr>
            <a:r>
              <a:rPr lang="en-US" sz="2400" dirty="0" smtClean="0"/>
              <a:t>Predict outcomes such as Job requirements, Salary, University coursework, Recruitment strategy, Appraisal process</a:t>
            </a:r>
          </a:p>
          <a:p>
            <a:pPr marL="342900" indent="-342900">
              <a:spcAft>
                <a:spcPts val="600"/>
              </a:spcAft>
              <a:buClr>
                <a:srgbClr val="0091EA"/>
              </a:buClr>
            </a:pPr>
            <a:r>
              <a:rPr lang="en-US" sz="2400" dirty="0" smtClean="0"/>
              <a:t>Similar analysis of other social media (</a:t>
            </a:r>
            <a:r>
              <a:rPr lang="en-US" sz="2400" dirty="0" err="1" smtClean="0"/>
              <a:t>Quora</a:t>
            </a:r>
            <a:r>
              <a:rPr lang="en-US" sz="2400" dirty="0" smtClean="0"/>
              <a:t>, </a:t>
            </a:r>
            <a:r>
              <a:rPr lang="en-US" sz="2400" dirty="0" err="1" smtClean="0"/>
              <a:t>Reddit</a:t>
            </a:r>
            <a:r>
              <a:rPr lang="en-US" sz="2400" dirty="0" smtClean="0"/>
              <a:t>, LinkedIn)</a:t>
            </a:r>
          </a:p>
        </p:txBody>
      </p:sp>
    </p:spTree>
    <p:extLst>
      <p:ext uri="{BB962C8B-B14F-4D97-AF65-F5344CB8AC3E}">
        <p14:creationId xmlns:p14="http://schemas.microsoft.com/office/powerpoint/2010/main" val="1454528073"/>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ctrTitle" idx="4294967295"/>
          </p:nvPr>
        </p:nvSpPr>
        <p:spPr>
          <a:xfrm>
            <a:off x="685800" y="587123"/>
            <a:ext cx="7772400" cy="1546500"/>
          </a:xfrm>
          <a:prstGeom prst="rect">
            <a:avLst/>
          </a:prstGeom>
          <a:noFill/>
          <a:ln>
            <a:noFill/>
          </a:ln>
        </p:spPr>
        <p:txBody>
          <a:bodyPr lIns="91425" tIns="91425" rIns="91425" bIns="91425" anchor="b" anchorCtr="0">
            <a:noAutofit/>
          </a:bodyPr>
          <a:lstStyle/>
          <a:p>
            <a:pPr lvl="0" rtl="0">
              <a:spcBef>
                <a:spcPts val="0"/>
              </a:spcBef>
              <a:buNone/>
            </a:pPr>
            <a:r>
              <a:rPr lang="en" sz="6000" b="1" dirty="0"/>
              <a:t>Thanks!</a:t>
            </a:r>
          </a:p>
        </p:txBody>
      </p:sp>
      <p:sp>
        <p:nvSpPr>
          <p:cNvPr id="303" name="Shape 303"/>
          <p:cNvSpPr txBox="1">
            <a:spLocks noGrp="1"/>
          </p:cNvSpPr>
          <p:nvPr>
            <p:ph type="subTitle" idx="4294967295"/>
          </p:nvPr>
        </p:nvSpPr>
        <p:spPr>
          <a:xfrm>
            <a:off x="1053790" y="2796129"/>
            <a:ext cx="7036419" cy="2389188"/>
          </a:xfrm>
          <a:prstGeom prst="rect">
            <a:avLst/>
          </a:prstGeom>
          <a:noFill/>
          <a:ln>
            <a:noFill/>
          </a:ln>
        </p:spPr>
        <p:txBody>
          <a:bodyPr lIns="91425" tIns="91425" rIns="91425" bIns="91425" anchor="t" anchorCtr="0">
            <a:noAutofit/>
          </a:bodyPr>
          <a:lstStyle/>
          <a:p>
            <a:pPr lvl="0">
              <a:spcBef>
                <a:spcPts val="0"/>
              </a:spcBef>
              <a:buNone/>
            </a:pPr>
            <a:r>
              <a:rPr lang="en-US" sz="4000" b="1" i="1" dirty="0"/>
              <a:t>“Data is the new science. </a:t>
            </a:r>
            <a:endParaRPr lang="en-US" sz="4000" b="1" i="1" dirty="0" smtClean="0"/>
          </a:p>
          <a:p>
            <a:pPr lvl="0">
              <a:spcBef>
                <a:spcPts val="0"/>
              </a:spcBef>
              <a:buNone/>
            </a:pPr>
            <a:r>
              <a:rPr lang="en-US" sz="4000" b="1" i="1" dirty="0"/>
              <a:t> </a:t>
            </a:r>
            <a:r>
              <a:rPr lang="en-US" sz="4000" b="1" i="1" dirty="0" smtClean="0"/>
              <a:t>    Big </a:t>
            </a:r>
            <a:r>
              <a:rPr lang="en-US" sz="4000" b="1" i="1" dirty="0"/>
              <a:t>data holds the answers</a:t>
            </a:r>
            <a:r>
              <a:rPr lang="en-US" sz="4000" b="1" i="1" dirty="0" smtClean="0"/>
              <a:t>.”</a:t>
            </a:r>
          </a:p>
          <a:p>
            <a:pPr lvl="0">
              <a:spcBef>
                <a:spcPts val="0"/>
              </a:spcBef>
              <a:buNone/>
            </a:pPr>
            <a:r>
              <a:rPr lang="en-US" sz="3200" b="1" i="1" dirty="0" smtClean="0"/>
              <a:t> 				</a:t>
            </a:r>
            <a:r>
              <a:rPr lang="en-US" sz="3200" b="1" i="1" dirty="0"/>
              <a:t> </a:t>
            </a:r>
            <a:r>
              <a:rPr lang="en-US" sz="3200" b="1" i="1" dirty="0" smtClean="0"/>
              <a:t>       </a:t>
            </a:r>
            <a:r>
              <a:rPr lang="en-US" sz="3200" i="1" dirty="0" smtClean="0">
                <a:solidFill>
                  <a:schemeClr val="tx1">
                    <a:lumMod val="50000"/>
                    <a:lumOff val="50000"/>
                  </a:schemeClr>
                </a:solidFill>
              </a:rPr>
              <a:t>– </a:t>
            </a:r>
            <a:r>
              <a:rPr lang="en-US" sz="3200" i="1" dirty="0">
                <a:solidFill>
                  <a:schemeClr val="tx1">
                    <a:lumMod val="50000"/>
                    <a:lumOff val="50000"/>
                  </a:schemeClr>
                </a:solidFill>
              </a:rPr>
              <a:t>Pat </a:t>
            </a:r>
            <a:r>
              <a:rPr lang="en-US" sz="3200" i="1" dirty="0" err="1" smtClean="0">
                <a:solidFill>
                  <a:schemeClr val="tx1">
                    <a:lumMod val="50000"/>
                    <a:lumOff val="50000"/>
                  </a:schemeClr>
                </a:solidFill>
              </a:rPr>
              <a:t>Gelsinger</a:t>
            </a:r>
            <a:endParaRPr lang="en" sz="3200" i="1" dirty="0">
              <a:solidFill>
                <a:schemeClr val="tx1">
                  <a:lumMod val="50000"/>
                  <a:lumOff val="50000"/>
                </a:schemeClr>
              </a:solidFill>
            </a:endParaRPr>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ctrTitle"/>
          </p:nvPr>
        </p:nvSpPr>
        <p:spPr>
          <a:xfrm>
            <a:off x="1546025" y="2034925"/>
            <a:ext cx="5832600" cy="1546500"/>
          </a:xfrm>
          <a:prstGeom prst="rect">
            <a:avLst/>
          </a:prstGeom>
        </p:spPr>
        <p:txBody>
          <a:bodyPr lIns="91425" tIns="91425" rIns="91425" bIns="91425" anchor="b" anchorCtr="0">
            <a:noAutofit/>
          </a:bodyPr>
          <a:lstStyle/>
          <a:p>
            <a:pPr rtl="0">
              <a:spcBef>
                <a:spcPts val="0"/>
              </a:spcBef>
              <a:buNone/>
            </a:pPr>
            <a:r>
              <a:rPr lang="en" sz="6000" dirty="0">
                <a:solidFill>
                  <a:srgbClr val="CFD8DC"/>
                </a:solidFill>
              </a:rPr>
              <a:t>1.</a:t>
            </a:r>
          </a:p>
          <a:p>
            <a:pPr lvl="0" rtl="0">
              <a:spcBef>
                <a:spcPts val="0"/>
              </a:spcBef>
              <a:buNone/>
            </a:pPr>
            <a:r>
              <a:rPr lang="en" dirty="0" smtClean="0"/>
              <a:t>The Problem</a:t>
            </a:r>
            <a:endParaRPr lang="en" dirty="0"/>
          </a:p>
        </p:txBody>
      </p:sp>
      <p:sp>
        <p:nvSpPr>
          <p:cNvPr id="84" name="Shape 84"/>
          <p:cNvSpPr txBox="1">
            <a:spLocks noGrp="1"/>
          </p:cNvSpPr>
          <p:nvPr>
            <p:ph type="subTitle" idx="1"/>
          </p:nvPr>
        </p:nvSpPr>
        <p:spPr>
          <a:xfrm>
            <a:off x="1546025" y="3710548"/>
            <a:ext cx="5832600" cy="1046400"/>
          </a:xfrm>
          <a:prstGeom prst="rect">
            <a:avLst/>
          </a:prstGeom>
        </p:spPr>
        <p:txBody>
          <a:bodyPr lIns="91425" tIns="91425" rIns="91425" bIns="91425" anchor="t" anchorCtr="0">
            <a:noAutofit/>
          </a:bodyPr>
          <a:lstStyle/>
          <a:p>
            <a:pPr lvl="0"/>
            <a:endParaRPr lang="en" dirty="0"/>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
        <p:cNvGrpSpPr/>
        <p:nvPr/>
      </p:nvGrpSpPr>
      <p:grpSpPr>
        <a:xfrm>
          <a:off x="0" y="0"/>
          <a:ext cx="0" cy="0"/>
          <a:chOff x="0" y="0"/>
          <a:chExt cx="0" cy="0"/>
        </a:xfrm>
      </p:grpSpPr>
      <p:sp>
        <p:nvSpPr>
          <p:cNvPr id="71" name="Shape 71"/>
          <p:cNvSpPr/>
          <p:nvPr/>
        </p:nvSpPr>
        <p:spPr>
          <a:xfrm>
            <a:off x="5865747" y="3416025"/>
            <a:ext cx="1820699" cy="1820699"/>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2" name="Shape 72"/>
          <p:cNvSpPr txBox="1">
            <a:spLocks noGrp="1"/>
          </p:cNvSpPr>
          <p:nvPr>
            <p:ph type="ctrTitle" idx="4294967295"/>
          </p:nvPr>
        </p:nvSpPr>
        <p:spPr>
          <a:xfrm>
            <a:off x="1369874" y="610425"/>
            <a:ext cx="5642099" cy="1546500"/>
          </a:xfrm>
          <a:prstGeom prst="rect">
            <a:avLst/>
          </a:prstGeom>
          <a:noFill/>
          <a:ln>
            <a:noFill/>
          </a:ln>
        </p:spPr>
        <p:txBody>
          <a:bodyPr lIns="91425" tIns="91425" rIns="91425" bIns="91425" anchor="b" anchorCtr="0">
            <a:noAutofit/>
          </a:bodyPr>
          <a:lstStyle/>
          <a:p>
            <a:pPr>
              <a:spcBef>
                <a:spcPts val="0"/>
              </a:spcBef>
              <a:buNone/>
            </a:pPr>
            <a:r>
              <a:rPr lang="en" sz="6000" b="1" dirty="0" smtClean="0"/>
              <a:t>Questions?</a:t>
            </a:r>
            <a:endParaRPr lang="en" sz="6000" b="1" dirty="0"/>
          </a:p>
        </p:txBody>
      </p:sp>
      <p:sp>
        <p:nvSpPr>
          <p:cNvPr id="73" name="Shape 73"/>
          <p:cNvSpPr txBox="1">
            <a:spLocks noGrp="1"/>
          </p:cNvSpPr>
          <p:nvPr>
            <p:ph type="subTitle" idx="4294967295"/>
          </p:nvPr>
        </p:nvSpPr>
        <p:spPr>
          <a:xfrm>
            <a:off x="1470233" y="1982109"/>
            <a:ext cx="5642099" cy="1046400"/>
          </a:xfrm>
          <a:prstGeom prst="rect">
            <a:avLst/>
          </a:prstGeom>
          <a:noFill/>
          <a:ln>
            <a:noFill/>
          </a:ln>
        </p:spPr>
        <p:txBody>
          <a:bodyPr lIns="91425" tIns="91425" rIns="91425" bIns="91425" anchor="t" anchorCtr="0">
            <a:noAutofit/>
          </a:bodyPr>
          <a:lstStyle/>
          <a:p>
            <a:pPr>
              <a:spcBef>
                <a:spcPts val="0"/>
              </a:spcBef>
              <a:buNone/>
            </a:pPr>
            <a:r>
              <a:rPr lang="en" sz="3600" b="1" dirty="0"/>
              <a:t>I am </a:t>
            </a:r>
            <a:r>
              <a:rPr lang="en" sz="3600" b="1" dirty="0" smtClean="0"/>
              <a:t>Yongcheng Zhan!</a:t>
            </a:r>
            <a:endParaRPr lang="en" sz="3600" b="1" dirty="0"/>
          </a:p>
        </p:txBody>
      </p:sp>
      <p:sp>
        <p:nvSpPr>
          <p:cNvPr id="74" name="Shape 74"/>
          <p:cNvSpPr txBox="1">
            <a:spLocks noGrp="1"/>
          </p:cNvSpPr>
          <p:nvPr>
            <p:ph type="body" idx="4294967295"/>
          </p:nvPr>
        </p:nvSpPr>
        <p:spPr>
          <a:xfrm>
            <a:off x="1497024" y="3116924"/>
            <a:ext cx="4357368" cy="1825101"/>
          </a:xfrm>
          <a:prstGeom prst="rect">
            <a:avLst/>
          </a:prstGeom>
          <a:noFill/>
          <a:ln>
            <a:noFill/>
          </a:ln>
        </p:spPr>
        <p:txBody>
          <a:bodyPr lIns="91425" tIns="91425" rIns="91425" bIns="91425" anchor="t" anchorCtr="0">
            <a:noAutofit/>
          </a:bodyPr>
          <a:lstStyle/>
          <a:p>
            <a:pPr rtl="0">
              <a:spcBef>
                <a:spcPts val="0"/>
              </a:spcBef>
              <a:buNone/>
            </a:pPr>
            <a:r>
              <a:rPr lang="en" sz="2600" dirty="0" smtClean="0"/>
              <a:t>Unfortunately, I </a:t>
            </a:r>
            <a:r>
              <a:rPr lang="en" sz="2600" dirty="0"/>
              <a:t>am </a:t>
            </a:r>
            <a:r>
              <a:rPr lang="en" sz="2600" dirty="0" smtClean="0"/>
              <a:t>not here but..</a:t>
            </a:r>
          </a:p>
          <a:p>
            <a:pPr rtl="0">
              <a:spcBef>
                <a:spcPts val="0"/>
              </a:spcBef>
              <a:buNone/>
            </a:pPr>
            <a:r>
              <a:rPr lang="en" sz="2600" dirty="0" smtClean="0"/>
              <a:t>I </a:t>
            </a:r>
            <a:r>
              <a:rPr lang="en" sz="2600" dirty="0"/>
              <a:t>love to </a:t>
            </a:r>
            <a:r>
              <a:rPr lang="en" sz="2600" dirty="0" smtClean="0"/>
              <a:t>answer questions at the end of presentations. </a:t>
            </a:r>
            <a:endParaRPr lang="en" sz="2600" dirty="0"/>
          </a:p>
        </p:txBody>
      </p:sp>
      <p:cxnSp>
        <p:nvCxnSpPr>
          <p:cNvPr id="76" name="Shape 76"/>
          <p:cNvCxnSpPr/>
          <p:nvPr/>
        </p:nvCxnSpPr>
        <p:spPr>
          <a:xfrm>
            <a:off x="6939075" y="5244825"/>
            <a:ext cx="145799" cy="567599"/>
          </a:xfrm>
          <a:prstGeom prst="straightConnector1">
            <a:avLst/>
          </a:prstGeom>
          <a:noFill/>
          <a:ln w="9525" cap="flat" cmpd="sng">
            <a:solidFill>
              <a:srgbClr val="CFD8DC"/>
            </a:solidFill>
            <a:prstDash val="solid"/>
            <a:round/>
            <a:headEnd type="none" w="lg" len="lg"/>
            <a:tailEnd type="none" w="lg" len="lg"/>
          </a:ln>
        </p:spPr>
      </p:cxnSp>
      <p:cxnSp>
        <p:nvCxnSpPr>
          <p:cNvPr id="77" name="Shape 77"/>
          <p:cNvCxnSpPr/>
          <p:nvPr/>
        </p:nvCxnSpPr>
        <p:spPr>
          <a:xfrm>
            <a:off x="7419811" y="4970089"/>
            <a:ext cx="289500" cy="396300"/>
          </a:xfrm>
          <a:prstGeom prst="straightConnector1">
            <a:avLst/>
          </a:prstGeom>
          <a:noFill/>
          <a:ln w="9525" cap="flat" cmpd="sng">
            <a:solidFill>
              <a:srgbClr val="CFD8DC"/>
            </a:solidFill>
            <a:prstDash val="solid"/>
            <a:round/>
            <a:headEnd type="none" w="lg" len="lg"/>
            <a:tailEnd type="none" w="lg" len="lg"/>
          </a:ln>
        </p:spPr>
      </p:cxnSp>
      <p:cxnSp>
        <p:nvCxnSpPr>
          <p:cNvPr id="78" name="Shape 78"/>
          <p:cNvCxnSpPr/>
          <p:nvPr/>
        </p:nvCxnSpPr>
        <p:spPr>
          <a:xfrm>
            <a:off x="7636225" y="4669275"/>
            <a:ext cx="802500" cy="259499"/>
          </a:xfrm>
          <a:prstGeom prst="straightConnector1">
            <a:avLst/>
          </a:prstGeom>
          <a:noFill/>
          <a:ln w="9525" cap="flat" cmpd="sng">
            <a:solidFill>
              <a:srgbClr val="CFD8DC"/>
            </a:solidFill>
            <a:prstDash val="solid"/>
            <a:round/>
            <a:headEnd type="none" w="lg" len="lg"/>
            <a:tailEnd type="none" w="lg" len="lg"/>
          </a:ln>
        </p:spPr>
      </p:cxnSp>
      <p:sp>
        <p:nvSpPr>
          <p:cNvPr id="2" name="TextBox 1"/>
          <p:cNvSpPr txBox="1"/>
          <p:nvPr/>
        </p:nvSpPr>
        <p:spPr>
          <a:xfrm>
            <a:off x="1470233" y="5394410"/>
            <a:ext cx="5447374" cy="1107996"/>
          </a:xfrm>
          <a:prstGeom prst="rect">
            <a:avLst/>
          </a:prstGeom>
          <a:noFill/>
        </p:spPr>
        <p:txBody>
          <a:bodyPr wrap="square" rtlCol="0">
            <a:spAutoFit/>
          </a:bodyPr>
          <a:lstStyle/>
          <a:p>
            <a:pPr>
              <a:buClr>
                <a:srgbClr val="CFD8DC"/>
              </a:buClr>
              <a:buSzPct val="100000"/>
            </a:pPr>
            <a:r>
              <a:rPr lang="en" sz="2600" dirty="0" smtClean="0">
                <a:solidFill>
                  <a:srgbClr val="263238"/>
                </a:solidFill>
                <a:latin typeface="Source Sans Pro"/>
                <a:ea typeface="Source Sans Pro"/>
                <a:cs typeface="Source Sans Pro"/>
                <a:sym typeface="Source Sans Pro"/>
              </a:rPr>
              <a:t>Please send your questions </a:t>
            </a:r>
            <a:r>
              <a:rPr lang="en" sz="2600" dirty="0">
                <a:solidFill>
                  <a:srgbClr val="263238"/>
                </a:solidFill>
                <a:latin typeface="Source Sans Pro"/>
                <a:ea typeface="Source Sans Pro"/>
                <a:cs typeface="Source Sans Pro"/>
                <a:sym typeface="Source Sans Pro"/>
              </a:rPr>
              <a:t>at:</a:t>
            </a:r>
          </a:p>
          <a:p>
            <a:pPr>
              <a:buClr>
                <a:srgbClr val="CFD8DC"/>
              </a:buClr>
              <a:buSzPct val="100000"/>
            </a:pPr>
            <a:r>
              <a:rPr lang="en-US" sz="2600" dirty="0" smtClean="0">
                <a:solidFill>
                  <a:srgbClr val="263238"/>
                </a:solidFill>
                <a:latin typeface="Source Sans Pro"/>
                <a:ea typeface="Source Sans Pro"/>
                <a:cs typeface="Source Sans Pro"/>
                <a:sym typeface="Source Sans Pro"/>
                <a:hlinkClick r:id="rId4"/>
              </a:rPr>
              <a:t>YongchengZhan@email.arizona.edu</a:t>
            </a:r>
            <a:r>
              <a:rPr lang="en-US" sz="2600" dirty="0" smtClean="0">
                <a:solidFill>
                  <a:srgbClr val="263238"/>
                </a:solidFill>
                <a:latin typeface="Source Sans Pro"/>
                <a:ea typeface="Source Sans Pro"/>
                <a:cs typeface="Source Sans Pro"/>
                <a:sym typeface="Source Sans Pro"/>
              </a:rPr>
              <a:t> </a:t>
            </a:r>
            <a:endParaRPr lang="en" sz="2600" dirty="0">
              <a:solidFill>
                <a:srgbClr val="263238"/>
              </a:solidFill>
              <a:latin typeface="Source Sans Pro"/>
              <a:ea typeface="Source Sans Pro"/>
              <a:cs typeface="Source Sans Pro"/>
              <a:sym typeface="Source Sans Pro"/>
            </a:endParaRPr>
          </a:p>
          <a:p>
            <a:endParaRPr lang="en-US" dirty="0"/>
          </a:p>
        </p:txBody>
      </p:sp>
      <p:pic>
        <p:nvPicPr>
          <p:cNvPr id="3" name="Picture 2"/>
          <p:cNvPicPr>
            <a:picLocks noChangeAspect="1"/>
          </p:cNvPicPr>
          <p:nvPr/>
        </p:nvPicPr>
        <p:blipFill>
          <a:blip r:embed="rId5"/>
          <a:stretch>
            <a:fillRect/>
          </a:stretch>
        </p:blipFill>
        <p:spPr>
          <a:xfrm>
            <a:off x="5858902" y="3032381"/>
            <a:ext cx="2306143" cy="2257620"/>
          </a:xfrm>
          <a:prstGeom prst="ellipse">
            <a:avLst/>
          </a:prstGeom>
          <a:ln w="38100">
            <a:solidFill>
              <a:srgbClr val="0091EA"/>
            </a:solidFill>
          </a:ln>
        </p:spPr>
      </p:pic>
    </p:spTree>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body" idx="1"/>
          </p:nvPr>
        </p:nvSpPr>
        <p:spPr>
          <a:xfrm>
            <a:off x="0" y="2501400"/>
            <a:ext cx="9144000" cy="1093199"/>
          </a:xfrm>
          <a:prstGeom prst="rect">
            <a:avLst/>
          </a:prstGeom>
        </p:spPr>
        <p:txBody>
          <a:bodyPr lIns="91425" tIns="91425" rIns="91425" bIns="91425" anchor="t" anchorCtr="0">
            <a:noAutofit/>
          </a:bodyPr>
          <a:lstStyle/>
          <a:p>
            <a:pPr>
              <a:spcBef>
                <a:spcPts val="0"/>
              </a:spcBef>
              <a:buNone/>
            </a:pPr>
            <a:r>
              <a:rPr lang="en-US" b="1" dirty="0" smtClean="0">
                <a:solidFill>
                  <a:srgbClr val="0091EA"/>
                </a:solidFill>
              </a:rPr>
              <a:t>Social Media and Technology </a:t>
            </a:r>
          </a:p>
          <a:p>
            <a:pPr>
              <a:buNone/>
            </a:pPr>
            <a:r>
              <a:rPr lang="en-US" dirty="0"/>
              <a:t>are not agents of change. They are just tools</a:t>
            </a:r>
            <a:r>
              <a:rPr lang="en-US" dirty="0" smtClean="0"/>
              <a:t>.</a:t>
            </a:r>
          </a:p>
          <a:p>
            <a:pPr>
              <a:buNone/>
            </a:pPr>
            <a:r>
              <a:rPr lang="en-US" b="1" dirty="0">
                <a:solidFill>
                  <a:srgbClr val="0091EA"/>
                </a:solidFill>
              </a:rPr>
              <a:t>We the connected people </a:t>
            </a:r>
            <a:endParaRPr lang="en-US" b="1" dirty="0" smtClean="0">
              <a:solidFill>
                <a:srgbClr val="0091EA"/>
              </a:solidFill>
            </a:endParaRPr>
          </a:p>
          <a:p>
            <a:pPr>
              <a:buNone/>
            </a:pPr>
            <a:r>
              <a:rPr lang="en-US" dirty="0" smtClean="0"/>
              <a:t>are the agents of change.</a:t>
            </a:r>
          </a:p>
          <a:p>
            <a:pPr>
              <a:buNone/>
            </a:pPr>
            <a:r>
              <a:rPr lang="en-US" sz="2400" dirty="0" smtClean="0"/>
              <a:t>						</a:t>
            </a:r>
            <a:r>
              <a:rPr lang="en-US" sz="2400" dirty="0" smtClean="0">
                <a:solidFill>
                  <a:schemeClr val="bg1">
                    <a:lumMod val="65000"/>
                  </a:schemeClr>
                </a:solidFill>
              </a:rPr>
              <a:t>- Stuart </a:t>
            </a:r>
            <a:r>
              <a:rPr lang="en-US" sz="2400" dirty="0" err="1" smtClean="0">
                <a:solidFill>
                  <a:schemeClr val="bg1">
                    <a:lumMod val="65000"/>
                  </a:schemeClr>
                </a:solidFill>
              </a:rPr>
              <a:t>Ellman</a:t>
            </a:r>
            <a:endParaRPr lang="en" sz="2400" dirty="0">
              <a:solidFill>
                <a:schemeClr val="bg1">
                  <a:lumMod val="65000"/>
                </a:schemeClr>
              </a:solidFill>
            </a:endParaRPr>
          </a:p>
        </p:txBody>
      </p:sp>
    </p:spTree>
    <p:extLst>
      <p:ext uri="{BB962C8B-B14F-4D97-AF65-F5344CB8AC3E}">
        <p14:creationId xmlns:p14="http://schemas.microsoft.com/office/powerpoint/2010/main" val="3713105886"/>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Summary of Prediction Results</a:t>
            </a:r>
            <a:endParaRPr lang="en-US" sz="3600" dirty="0"/>
          </a:p>
        </p:txBody>
      </p:sp>
      <p:graphicFrame>
        <p:nvGraphicFramePr>
          <p:cNvPr id="4" name="Table 3"/>
          <p:cNvGraphicFramePr>
            <a:graphicFrameLocks noGrp="1"/>
          </p:cNvGraphicFramePr>
          <p:nvPr>
            <p:extLst>
              <p:ext uri="{D42A27DB-BD31-4B8C-83A1-F6EECF244321}">
                <p14:modId xmlns:p14="http://schemas.microsoft.com/office/powerpoint/2010/main" val="255957588"/>
              </p:ext>
            </p:extLst>
          </p:nvPr>
        </p:nvGraphicFramePr>
        <p:xfrm>
          <a:off x="160017" y="1588771"/>
          <a:ext cx="8881112" cy="4594864"/>
        </p:xfrm>
        <a:graphic>
          <a:graphicData uri="http://schemas.openxmlformats.org/drawingml/2006/table">
            <a:tbl>
              <a:tblPr firstRow="1" firstCol="1" lastCol="1" bandRow="1">
                <a:tableStyleId>{6E25E649-3F16-4E02-A733-19D2CDBF48F0}</a:tableStyleId>
              </a:tblPr>
              <a:tblGrid>
                <a:gridCol w="1110139"/>
                <a:gridCol w="1110139"/>
                <a:gridCol w="1110139"/>
                <a:gridCol w="1110139"/>
                <a:gridCol w="1110139"/>
                <a:gridCol w="1110139"/>
                <a:gridCol w="1110139"/>
                <a:gridCol w="1110139"/>
              </a:tblGrid>
              <a:tr h="241835">
                <a:tc>
                  <a:txBody>
                    <a:bodyPr/>
                    <a:lstStyle/>
                    <a:p>
                      <a:pPr rtl="0" fontAlgn="b"/>
                      <a:endParaRPr lang="en-US" sz="1100" dirty="0">
                        <a:effectLst/>
                      </a:endParaRPr>
                    </a:p>
                  </a:txBody>
                  <a:tcPr marL="19720" marR="19720" marT="0" marB="0" anchor="b"/>
                </a:tc>
                <a:tc>
                  <a:txBody>
                    <a:bodyPr/>
                    <a:lstStyle/>
                    <a:p>
                      <a:pPr rtl="0" fontAlgn="b"/>
                      <a:endParaRPr lang="en-US" sz="1100">
                        <a:effectLst/>
                      </a:endParaRPr>
                    </a:p>
                  </a:txBody>
                  <a:tcPr marL="19720" marR="19720" marT="0" marB="0" anchor="b"/>
                </a:tc>
                <a:tc gridSpan="6">
                  <a:txBody>
                    <a:bodyPr/>
                    <a:lstStyle/>
                    <a:p>
                      <a:pPr algn="ctr" rtl="0" fontAlgn="b"/>
                      <a:r>
                        <a:rPr lang="en-US" sz="1100" dirty="0">
                          <a:effectLst/>
                        </a:rPr>
                        <a:t>RMSE (Root Mean Squared Error)</a:t>
                      </a:r>
                      <a:endParaRPr lang="en-US" sz="1100" dirty="0">
                        <a:solidFill>
                          <a:srgbClr val="000000"/>
                        </a:solidFill>
                        <a:effectLst/>
                        <a:latin typeface="Calibri" panose="020F0502020204030204" pitchFamily="34" charset="0"/>
                      </a:endParaRPr>
                    </a:p>
                  </a:txBody>
                  <a:tcPr marL="19720" marR="19720"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967339">
                <a:tc>
                  <a:txBody>
                    <a:bodyPr/>
                    <a:lstStyle/>
                    <a:p>
                      <a:pPr rtl="0" fontAlgn="b"/>
                      <a:r>
                        <a:rPr lang="en-US" sz="1100">
                          <a:effectLst/>
                        </a:rPr>
                        <a:t>Language</a:t>
                      </a:r>
                      <a:endParaRPr lang="en-US" sz="1100">
                        <a:solidFill>
                          <a:srgbClr val="000000"/>
                        </a:solidFill>
                        <a:effectLst/>
                        <a:latin typeface="Calibri" panose="020F0502020204030204" pitchFamily="34" charset="0"/>
                      </a:endParaRPr>
                    </a:p>
                  </a:txBody>
                  <a:tcPr marL="19720" marR="19720" marT="0" marB="0" anchor="b"/>
                </a:tc>
                <a:tc>
                  <a:txBody>
                    <a:bodyPr/>
                    <a:lstStyle/>
                    <a:p>
                      <a:pPr rtl="0" fontAlgn="b"/>
                      <a:r>
                        <a:rPr lang="en-US" sz="1100">
                          <a:effectLst/>
                        </a:rPr>
                        <a:t>Dataset</a:t>
                      </a:r>
                      <a:endParaRPr lang="en-US" sz="1100">
                        <a:solidFill>
                          <a:srgbClr val="000000"/>
                        </a:solidFill>
                        <a:effectLst/>
                        <a:latin typeface="Calibri" panose="020F0502020204030204" pitchFamily="34" charset="0"/>
                      </a:endParaRPr>
                    </a:p>
                  </a:txBody>
                  <a:tcPr marL="19720" marR="19720" marT="0" marB="0" anchor="b"/>
                </a:tc>
                <a:tc>
                  <a:txBody>
                    <a:bodyPr/>
                    <a:lstStyle/>
                    <a:p>
                      <a:pPr rtl="0" fontAlgn="b"/>
                      <a:r>
                        <a:rPr lang="en-US" sz="1100">
                          <a:effectLst/>
                        </a:rPr>
                        <a:t>Lasso</a:t>
                      </a:r>
                      <a:endParaRPr lang="en-US" sz="1100">
                        <a:solidFill>
                          <a:srgbClr val="000000"/>
                        </a:solidFill>
                        <a:effectLst/>
                        <a:latin typeface="Calibri" panose="020F0502020204030204" pitchFamily="34" charset="0"/>
                      </a:endParaRPr>
                    </a:p>
                  </a:txBody>
                  <a:tcPr marL="19720" marR="19720" marT="0" marB="0" anchor="b"/>
                </a:tc>
                <a:tc>
                  <a:txBody>
                    <a:bodyPr/>
                    <a:lstStyle/>
                    <a:p>
                      <a:pPr rtl="0" fontAlgn="b"/>
                      <a:r>
                        <a:rPr lang="en-US" sz="1100">
                          <a:effectLst/>
                        </a:rPr>
                        <a:t>Conditional Inference Random Forest</a:t>
                      </a:r>
                      <a:endParaRPr lang="en-US" sz="1100">
                        <a:solidFill>
                          <a:srgbClr val="000000"/>
                        </a:solidFill>
                        <a:effectLst/>
                        <a:latin typeface="Calibri" panose="020F0502020204030204" pitchFamily="34" charset="0"/>
                      </a:endParaRPr>
                    </a:p>
                  </a:txBody>
                  <a:tcPr marL="19720" marR="19720" marT="0" marB="0" anchor="b"/>
                </a:tc>
                <a:tc>
                  <a:txBody>
                    <a:bodyPr/>
                    <a:lstStyle/>
                    <a:p>
                      <a:pPr rtl="0" fontAlgn="b"/>
                      <a:r>
                        <a:rPr lang="en-US" sz="1100">
                          <a:effectLst/>
                        </a:rPr>
                        <a:t>Stochastic Gradient Boosting</a:t>
                      </a:r>
                      <a:endParaRPr lang="en-US" sz="1100">
                        <a:solidFill>
                          <a:srgbClr val="000000"/>
                        </a:solidFill>
                        <a:effectLst/>
                        <a:latin typeface="Calibri" panose="020F0502020204030204" pitchFamily="34" charset="0"/>
                      </a:endParaRPr>
                    </a:p>
                  </a:txBody>
                  <a:tcPr marL="19720" marR="19720" marT="0" marB="0" anchor="b"/>
                </a:tc>
                <a:tc>
                  <a:txBody>
                    <a:bodyPr/>
                    <a:lstStyle/>
                    <a:p>
                      <a:pPr rtl="0" fontAlgn="b"/>
                      <a:r>
                        <a:rPr lang="en-US" sz="1100">
                          <a:effectLst/>
                        </a:rPr>
                        <a:t>Multivariate Adaptive Regression Splines</a:t>
                      </a:r>
                      <a:endParaRPr lang="en-US" sz="1100">
                        <a:solidFill>
                          <a:srgbClr val="000000"/>
                        </a:solidFill>
                        <a:effectLst/>
                        <a:latin typeface="Calibri" panose="020F0502020204030204" pitchFamily="34" charset="0"/>
                      </a:endParaRPr>
                    </a:p>
                  </a:txBody>
                  <a:tcPr marL="19720" marR="19720" marT="0" marB="0" anchor="b"/>
                </a:tc>
                <a:tc>
                  <a:txBody>
                    <a:bodyPr/>
                    <a:lstStyle/>
                    <a:p>
                      <a:pPr rtl="0" fontAlgn="b"/>
                      <a:r>
                        <a:rPr lang="en-US" sz="1100">
                          <a:effectLst/>
                        </a:rPr>
                        <a:t>Conditional inference regression tree</a:t>
                      </a:r>
                      <a:endParaRPr lang="en-US" sz="1100">
                        <a:solidFill>
                          <a:srgbClr val="000000"/>
                        </a:solidFill>
                        <a:effectLst/>
                        <a:latin typeface="Calibri" panose="020F0502020204030204" pitchFamily="34" charset="0"/>
                      </a:endParaRPr>
                    </a:p>
                  </a:txBody>
                  <a:tcPr marL="19720" marR="19720" marT="0" marB="0" anchor="b"/>
                </a:tc>
                <a:tc>
                  <a:txBody>
                    <a:bodyPr/>
                    <a:lstStyle/>
                    <a:p>
                      <a:pPr rtl="0" fontAlgn="b"/>
                      <a:r>
                        <a:rPr lang="en-US" sz="1100">
                          <a:effectLst/>
                        </a:rPr>
                        <a:t>Random Forest</a:t>
                      </a:r>
                      <a:endParaRPr lang="en-US" sz="1100">
                        <a:solidFill>
                          <a:srgbClr val="000000"/>
                        </a:solidFill>
                        <a:effectLst/>
                        <a:latin typeface="Calibri" panose="020F0502020204030204" pitchFamily="34" charset="0"/>
                      </a:endParaRPr>
                    </a:p>
                  </a:txBody>
                  <a:tcPr marL="19720" marR="19720" marT="0" marB="0" anchor="b"/>
                </a:tc>
              </a:tr>
              <a:tr h="241835">
                <a:tc rowSpan="5">
                  <a:txBody>
                    <a:bodyPr/>
                    <a:lstStyle/>
                    <a:p>
                      <a:pPr algn="ctr" rtl="0" fontAlgn="ctr"/>
                      <a:r>
                        <a:rPr lang="en-US" sz="1100">
                          <a:effectLst/>
                        </a:rPr>
                        <a:t>R</a:t>
                      </a:r>
                      <a:endParaRPr lang="en-US" sz="1100">
                        <a:solidFill>
                          <a:srgbClr val="000000"/>
                        </a:solidFill>
                        <a:effectLst/>
                        <a:latin typeface="Calibri" panose="020F0502020204030204" pitchFamily="34" charset="0"/>
                      </a:endParaRPr>
                    </a:p>
                  </a:txBody>
                  <a:tcPr marL="19720" marR="19720" marT="0" marB="0" anchor="ctr"/>
                </a:tc>
                <a:tc>
                  <a:txBody>
                    <a:bodyPr/>
                    <a:lstStyle/>
                    <a:p>
                      <a:pPr rtl="0" fontAlgn="b"/>
                      <a:r>
                        <a:rPr lang="en-US" sz="1100">
                          <a:effectLst/>
                        </a:rPr>
                        <a:t>Set 1</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28.63</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24.62</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22.47</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23.86</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29.87</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12.16</a:t>
                      </a:r>
                      <a:endParaRPr lang="en-US" sz="1100">
                        <a:solidFill>
                          <a:srgbClr val="000000"/>
                        </a:solidFill>
                        <a:effectLst/>
                        <a:latin typeface="Calibri" panose="020F0502020204030204" pitchFamily="34" charset="0"/>
                      </a:endParaRPr>
                    </a:p>
                  </a:txBody>
                  <a:tcPr marL="19720" marR="19720" marT="0" marB="0" anchor="b"/>
                </a:tc>
              </a:tr>
              <a:tr h="241835">
                <a:tc vMerge="1">
                  <a:txBody>
                    <a:bodyPr/>
                    <a:lstStyle/>
                    <a:p>
                      <a:endParaRPr lang="en-US"/>
                    </a:p>
                  </a:txBody>
                  <a:tcPr/>
                </a:tc>
                <a:tc>
                  <a:txBody>
                    <a:bodyPr/>
                    <a:lstStyle/>
                    <a:p>
                      <a:pPr rtl="0" fontAlgn="b"/>
                      <a:r>
                        <a:rPr lang="en-US" sz="1100">
                          <a:effectLst/>
                        </a:rPr>
                        <a:t>Set 2</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28.56</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23.7</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23.89</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22.65</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24.63</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12.15</a:t>
                      </a:r>
                      <a:endParaRPr lang="en-US" sz="1100">
                        <a:solidFill>
                          <a:srgbClr val="000000"/>
                        </a:solidFill>
                        <a:effectLst/>
                        <a:latin typeface="Calibri" panose="020F0502020204030204" pitchFamily="34" charset="0"/>
                      </a:endParaRPr>
                    </a:p>
                  </a:txBody>
                  <a:tcPr marL="19720" marR="19720" marT="0" marB="0" anchor="b"/>
                </a:tc>
              </a:tr>
              <a:tr h="241835">
                <a:tc vMerge="1">
                  <a:txBody>
                    <a:bodyPr/>
                    <a:lstStyle/>
                    <a:p>
                      <a:endParaRPr lang="en-US"/>
                    </a:p>
                  </a:txBody>
                  <a:tcPr/>
                </a:tc>
                <a:tc>
                  <a:txBody>
                    <a:bodyPr/>
                    <a:lstStyle/>
                    <a:p>
                      <a:pPr rtl="0" fontAlgn="b"/>
                      <a:r>
                        <a:rPr lang="en-US" sz="1100">
                          <a:effectLst/>
                        </a:rPr>
                        <a:t>Set 3</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28.65</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23.19</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21.87</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22.99</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29.87</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11.78</a:t>
                      </a:r>
                      <a:endParaRPr lang="en-US" sz="1100">
                        <a:solidFill>
                          <a:srgbClr val="000000"/>
                        </a:solidFill>
                        <a:effectLst/>
                        <a:latin typeface="Calibri" panose="020F0502020204030204" pitchFamily="34" charset="0"/>
                      </a:endParaRPr>
                    </a:p>
                  </a:txBody>
                  <a:tcPr marL="19720" marR="19720" marT="0" marB="0" anchor="b"/>
                </a:tc>
              </a:tr>
              <a:tr h="241835">
                <a:tc vMerge="1">
                  <a:txBody>
                    <a:bodyPr/>
                    <a:lstStyle/>
                    <a:p>
                      <a:endParaRPr lang="en-US"/>
                    </a:p>
                  </a:txBody>
                  <a:tcPr/>
                </a:tc>
                <a:tc>
                  <a:txBody>
                    <a:bodyPr/>
                    <a:lstStyle/>
                    <a:p>
                      <a:pPr rtl="0" fontAlgn="b"/>
                      <a:r>
                        <a:rPr lang="en-US" sz="1100">
                          <a:effectLst/>
                        </a:rPr>
                        <a:t>Set 4</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28.52</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23.2</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21.41</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24.27</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23.48</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13.14</a:t>
                      </a:r>
                      <a:endParaRPr lang="en-US" sz="1100">
                        <a:solidFill>
                          <a:srgbClr val="000000"/>
                        </a:solidFill>
                        <a:effectLst/>
                        <a:latin typeface="Calibri" panose="020F0502020204030204" pitchFamily="34" charset="0"/>
                      </a:endParaRPr>
                    </a:p>
                  </a:txBody>
                  <a:tcPr marL="19720" marR="19720" marT="0" marB="0" anchor="b"/>
                </a:tc>
              </a:tr>
              <a:tr h="241835">
                <a:tc vMerge="1">
                  <a:txBody>
                    <a:bodyPr/>
                    <a:lstStyle/>
                    <a:p>
                      <a:endParaRPr lang="en-US"/>
                    </a:p>
                  </a:txBody>
                  <a:tcPr/>
                </a:tc>
                <a:tc>
                  <a:txBody>
                    <a:bodyPr/>
                    <a:lstStyle/>
                    <a:p>
                      <a:pPr rtl="0" fontAlgn="b"/>
                      <a:r>
                        <a:rPr lang="en-US" sz="1100">
                          <a:effectLst/>
                        </a:rPr>
                        <a:t>Set 5</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27.69</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21.56</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22.01</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21.6</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23.84</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11.65</a:t>
                      </a:r>
                      <a:endParaRPr lang="en-US" sz="1100">
                        <a:solidFill>
                          <a:srgbClr val="000000"/>
                        </a:solidFill>
                        <a:effectLst/>
                        <a:latin typeface="Calibri" panose="020F0502020204030204" pitchFamily="34" charset="0"/>
                      </a:endParaRPr>
                    </a:p>
                  </a:txBody>
                  <a:tcPr marL="19720" marR="19720" marT="0" marB="0" anchor="b"/>
                </a:tc>
              </a:tr>
              <a:tr h="241835">
                <a:tc rowSpan="5">
                  <a:txBody>
                    <a:bodyPr/>
                    <a:lstStyle/>
                    <a:p>
                      <a:pPr algn="ctr" rtl="0" fontAlgn="ctr"/>
                      <a:r>
                        <a:rPr lang="en-US" sz="1100">
                          <a:effectLst/>
                        </a:rPr>
                        <a:t>Python</a:t>
                      </a:r>
                      <a:endParaRPr lang="en-US" sz="1100">
                        <a:solidFill>
                          <a:srgbClr val="000000"/>
                        </a:solidFill>
                        <a:effectLst/>
                        <a:latin typeface="Calibri" panose="020F0502020204030204" pitchFamily="34" charset="0"/>
                      </a:endParaRPr>
                    </a:p>
                  </a:txBody>
                  <a:tcPr marL="19720" marR="19720" marT="0" marB="0" anchor="ctr"/>
                </a:tc>
                <a:tc>
                  <a:txBody>
                    <a:bodyPr/>
                    <a:lstStyle/>
                    <a:p>
                      <a:pPr rtl="0" fontAlgn="b"/>
                      <a:r>
                        <a:rPr lang="en-US" sz="1100">
                          <a:effectLst/>
                        </a:rPr>
                        <a:t>Set 1</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34.36</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29.15</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24.9</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27.01</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26.67</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16.72</a:t>
                      </a:r>
                      <a:endParaRPr lang="en-US" sz="1100">
                        <a:solidFill>
                          <a:srgbClr val="000000"/>
                        </a:solidFill>
                        <a:effectLst/>
                        <a:latin typeface="Calibri" panose="020F0502020204030204" pitchFamily="34" charset="0"/>
                      </a:endParaRPr>
                    </a:p>
                  </a:txBody>
                  <a:tcPr marL="19720" marR="19720" marT="0" marB="0" anchor="b"/>
                </a:tc>
              </a:tr>
              <a:tr h="241835">
                <a:tc vMerge="1">
                  <a:txBody>
                    <a:bodyPr/>
                    <a:lstStyle/>
                    <a:p>
                      <a:endParaRPr lang="en-US"/>
                    </a:p>
                  </a:txBody>
                  <a:tcPr/>
                </a:tc>
                <a:tc>
                  <a:txBody>
                    <a:bodyPr/>
                    <a:lstStyle/>
                    <a:p>
                      <a:pPr rtl="0" fontAlgn="b"/>
                      <a:r>
                        <a:rPr lang="en-US" sz="1100">
                          <a:effectLst/>
                        </a:rPr>
                        <a:t>Set 2</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34.21</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28.83</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25.01</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27.01</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25.74</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16.4</a:t>
                      </a:r>
                      <a:endParaRPr lang="en-US" sz="1100">
                        <a:solidFill>
                          <a:srgbClr val="000000"/>
                        </a:solidFill>
                        <a:effectLst/>
                        <a:latin typeface="Calibri" panose="020F0502020204030204" pitchFamily="34" charset="0"/>
                      </a:endParaRPr>
                    </a:p>
                  </a:txBody>
                  <a:tcPr marL="19720" marR="19720" marT="0" marB="0" anchor="b"/>
                </a:tc>
              </a:tr>
              <a:tr h="241835">
                <a:tc vMerge="1">
                  <a:txBody>
                    <a:bodyPr/>
                    <a:lstStyle/>
                    <a:p>
                      <a:endParaRPr lang="en-US"/>
                    </a:p>
                  </a:txBody>
                  <a:tcPr/>
                </a:tc>
                <a:tc>
                  <a:txBody>
                    <a:bodyPr/>
                    <a:lstStyle/>
                    <a:p>
                      <a:pPr rtl="0" fontAlgn="b"/>
                      <a:r>
                        <a:rPr lang="en-US" sz="1100">
                          <a:effectLst/>
                        </a:rPr>
                        <a:t>Set 3</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34.27</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28.71</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24.69</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30.13</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26.67</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16.51</a:t>
                      </a:r>
                      <a:endParaRPr lang="en-US" sz="1100">
                        <a:solidFill>
                          <a:srgbClr val="000000"/>
                        </a:solidFill>
                        <a:effectLst/>
                        <a:latin typeface="Calibri" panose="020F0502020204030204" pitchFamily="34" charset="0"/>
                      </a:endParaRPr>
                    </a:p>
                  </a:txBody>
                  <a:tcPr marL="19720" marR="19720" marT="0" marB="0" anchor="b"/>
                </a:tc>
              </a:tr>
              <a:tr h="241835">
                <a:tc vMerge="1">
                  <a:txBody>
                    <a:bodyPr/>
                    <a:lstStyle/>
                    <a:p>
                      <a:endParaRPr lang="en-US"/>
                    </a:p>
                  </a:txBody>
                  <a:tcPr/>
                </a:tc>
                <a:tc>
                  <a:txBody>
                    <a:bodyPr/>
                    <a:lstStyle/>
                    <a:p>
                      <a:pPr rtl="0" fontAlgn="b"/>
                      <a:r>
                        <a:rPr lang="en-US" sz="1100">
                          <a:effectLst/>
                        </a:rPr>
                        <a:t>Set 4</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33.75</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28.55</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26.94</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30.54</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36.31</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16.22</a:t>
                      </a:r>
                      <a:endParaRPr lang="en-US" sz="1100">
                        <a:solidFill>
                          <a:srgbClr val="000000"/>
                        </a:solidFill>
                        <a:effectLst/>
                        <a:latin typeface="Calibri" panose="020F0502020204030204" pitchFamily="34" charset="0"/>
                      </a:endParaRPr>
                    </a:p>
                  </a:txBody>
                  <a:tcPr marL="19720" marR="19720" marT="0" marB="0" anchor="b"/>
                </a:tc>
              </a:tr>
              <a:tr h="241835">
                <a:tc vMerge="1">
                  <a:txBody>
                    <a:bodyPr/>
                    <a:lstStyle/>
                    <a:p>
                      <a:endParaRPr lang="en-US"/>
                    </a:p>
                  </a:txBody>
                  <a:tcPr/>
                </a:tc>
                <a:tc>
                  <a:txBody>
                    <a:bodyPr/>
                    <a:lstStyle/>
                    <a:p>
                      <a:pPr rtl="0" fontAlgn="b"/>
                      <a:r>
                        <a:rPr lang="en-US" sz="1100">
                          <a:effectLst/>
                        </a:rPr>
                        <a:t>Set 5</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33.02</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25.35</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24.2</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23.6</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27.62</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14.99</a:t>
                      </a:r>
                      <a:endParaRPr lang="en-US" sz="1100">
                        <a:solidFill>
                          <a:srgbClr val="000000"/>
                        </a:solidFill>
                        <a:effectLst/>
                        <a:latin typeface="Calibri" panose="020F0502020204030204" pitchFamily="34" charset="0"/>
                      </a:endParaRPr>
                    </a:p>
                  </a:txBody>
                  <a:tcPr marL="19720" marR="19720" marT="0" marB="0" anchor="b"/>
                </a:tc>
              </a:tr>
              <a:tr h="241835">
                <a:tc rowSpan="4">
                  <a:txBody>
                    <a:bodyPr/>
                    <a:lstStyle/>
                    <a:p>
                      <a:pPr algn="ctr" rtl="0" fontAlgn="ctr"/>
                      <a:r>
                        <a:rPr lang="en-US" sz="1100">
                          <a:effectLst/>
                        </a:rPr>
                        <a:t>Java</a:t>
                      </a:r>
                      <a:endParaRPr lang="en-US" sz="1100">
                        <a:solidFill>
                          <a:srgbClr val="000000"/>
                        </a:solidFill>
                        <a:effectLst/>
                        <a:latin typeface="Calibri" panose="020F0502020204030204" pitchFamily="34" charset="0"/>
                      </a:endParaRPr>
                    </a:p>
                  </a:txBody>
                  <a:tcPr marL="19720" marR="19720" marT="0" marB="0" anchor="ctr"/>
                </a:tc>
                <a:tc>
                  <a:txBody>
                    <a:bodyPr/>
                    <a:lstStyle/>
                    <a:p>
                      <a:pPr rtl="0" fontAlgn="b"/>
                      <a:r>
                        <a:rPr lang="en-US" sz="1100">
                          <a:effectLst/>
                        </a:rPr>
                        <a:t>Set 1</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31.82</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29.36</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29.33</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31.21</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29.45</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17.58</a:t>
                      </a:r>
                      <a:endParaRPr lang="en-US" sz="1100">
                        <a:solidFill>
                          <a:srgbClr val="000000"/>
                        </a:solidFill>
                        <a:effectLst/>
                        <a:latin typeface="Calibri" panose="020F0502020204030204" pitchFamily="34" charset="0"/>
                      </a:endParaRPr>
                    </a:p>
                  </a:txBody>
                  <a:tcPr marL="19720" marR="19720" marT="0" marB="0" anchor="b"/>
                </a:tc>
              </a:tr>
              <a:tr h="241835">
                <a:tc vMerge="1">
                  <a:txBody>
                    <a:bodyPr/>
                    <a:lstStyle/>
                    <a:p>
                      <a:endParaRPr lang="en-US"/>
                    </a:p>
                  </a:txBody>
                  <a:tcPr/>
                </a:tc>
                <a:tc>
                  <a:txBody>
                    <a:bodyPr/>
                    <a:lstStyle/>
                    <a:p>
                      <a:pPr rtl="0" fontAlgn="b"/>
                      <a:r>
                        <a:rPr lang="en-US" sz="1100">
                          <a:effectLst/>
                        </a:rPr>
                        <a:t>Set 2</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30.43</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28.05</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25.18</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33.32</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28.62</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17.09</a:t>
                      </a:r>
                      <a:endParaRPr lang="en-US" sz="1100">
                        <a:solidFill>
                          <a:srgbClr val="000000"/>
                        </a:solidFill>
                        <a:effectLst/>
                        <a:latin typeface="Calibri" panose="020F0502020204030204" pitchFamily="34" charset="0"/>
                      </a:endParaRPr>
                    </a:p>
                  </a:txBody>
                  <a:tcPr marL="19720" marR="19720" marT="0" marB="0" anchor="b"/>
                </a:tc>
              </a:tr>
              <a:tr h="241835">
                <a:tc vMerge="1">
                  <a:txBody>
                    <a:bodyPr/>
                    <a:lstStyle/>
                    <a:p>
                      <a:endParaRPr lang="en-US"/>
                    </a:p>
                  </a:txBody>
                  <a:tcPr/>
                </a:tc>
                <a:tc>
                  <a:txBody>
                    <a:bodyPr/>
                    <a:lstStyle/>
                    <a:p>
                      <a:pPr rtl="0" fontAlgn="b"/>
                      <a:r>
                        <a:rPr lang="en-US" sz="1100">
                          <a:effectLst/>
                        </a:rPr>
                        <a:t>Set 3</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31.34</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28.18</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28.08</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32.66</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28.81</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17.06</a:t>
                      </a:r>
                      <a:endParaRPr lang="en-US" sz="1100">
                        <a:solidFill>
                          <a:srgbClr val="000000"/>
                        </a:solidFill>
                        <a:effectLst/>
                        <a:latin typeface="Calibri" panose="020F0502020204030204" pitchFamily="34" charset="0"/>
                      </a:endParaRPr>
                    </a:p>
                  </a:txBody>
                  <a:tcPr marL="19720" marR="19720" marT="0" marB="0" anchor="b"/>
                </a:tc>
              </a:tr>
              <a:tr h="241835">
                <a:tc vMerge="1">
                  <a:txBody>
                    <a:bodyPr/>
                    <a:lstStyle/>
                    <a:p>
                      <a:endParaRPr lang="en-US"/>
                    </a:p>
                  </a:txBody>
                  <a:tcPr/>
                </a:tc>
                <a:tc>
                  <a:txBody>
                    <a:bodyPr/>
                    <a:lstStyle/>
                    <a:p>
                      <a:pPr rtl="0" fontAlgn="b"/>
                      <a:r>
                        <a:rPr lang="en-US" sz="1100">
                          <a:effectLst/>
                        </a:rPr>
                        <a:t>Set 4</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30.24</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27.21</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27.71</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31.18</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a:effectLst/>
                        </a:rPr>
                        <a:t>28.62</a:t>
                      </a:r>
                      <a:endParaRPr lang="en-US" sz="1100">
                        <a:solidFill>
                          <a:srgbClr val="000000"/>
                        </a:solidFill>
                        <a:effectLst/>
                        <a:latin typeface="Calibri" panose="020F0502020204030204" pitchFamily="34" charset="0"/>
                      </a:endParaRPr>
                    </a:p>
                  </a:txBody>
                  <a:tcPr marL="19720" marR="19720" marT="0" marB="0" anchor="b"/>
                </a:tc>
                <a:tc>
                  <a:txBody>
                    <a:bodyPr/>
                    <a:lstStyle/>
                    <a:p>
                      <a:pPr algn="r" rtl="0" fontAlgn="b"/>
                      <a:r>
                        <a:rPr lang="en-US" sz="1100" dirty="0">
                          <a:effectLst/>
                        </a:rPr>
                        <a:t>17.33</a:t>
                      </a:r>
                      <a:endParaRPr lang="en-US" sz="1100" dirty="0">
                        <a:solidFill>
                          <a:srgbClr val="000000"/>
                        </a:solidFill>
                        <a:effectLst/>
                        <a:latin typeface="Calibri" panose="020F0502020204030204" pitchFamily="34" charset="0"/>
                      </a:endParaRPr>
                    </a:p>
                  </a:txBody>
                  <a:tcPr marL="19720" marR="19720" marT="0" marB="0" anchor="b"/>
                </a:tc>
              </a:tr>
            </a:tbl>
          </a:graphicData>
        </a:graphic>
      </p:graphicFrame>
    </p:spTree>
    <p:extLst>
      <p:ext uri="{BB962C8B-B14F-4D97-AF65-F5344CB8AC3E}">
        <p14:creationId xmlns:p14="http://schemas.microsoft.com/office/powerpoint/2010/main" val="2149083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importance (ranked for </a:t>
            </a:r>
            <a:r>
              <a:rPr lang="en-US" smtClean="0"/>
              <a:t>each model)</a:t>
            </a: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356813922"/>
              </p:ext>
            </p:extLst>
          </p:nvPr>
        </p:nvGraphicFramePr>
        <p:xfrm>
          <a:off x="1650671" y="1721917"/>
          <a:ext cx="5149933" cy="3896349"/>
        </p:xfrm>
        <a:graphic>
          <a:graphicData uri="http://schemas.openxmlformats.org/drawingml/2006/table">
            <a:tbl>
              <a:tblPr>
                <a:tableStyleId>{EC859DE0-D0F1-421A-9BAA-09FC5251B6C5}</a:tableStyleId>
              </a:tblPr>
              <a:tblGrid>
                <a:gridCol w="2818104"/>
                <a:gridCol w="735158"/>
                <a:gridCol w="735158"/>
                <a:gridCol w="861513"/>
              </a:tblGrid>
              <a:tr h="229197">
                <a:tc>
                  <a:txBody>
                    <a:bodyPr/>
                    <a:lstStyle/>
                    <a:p>
                      <a:pPr algn="l" fontAlgn="b"/>
                      <a:r>
                        <a:rPr lang="en-US" sz="1100" u="none" strike="noStrike">
                          <a:effectLst/>
                        </a:rPr>
                        <a:t>Variable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Python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Java</a:t>
                      </a:r>
                      <a:endParaRPr lang="en-US" sz="1100" b="0" i="0" u="none" strike="noStrike">
                        <a:solidFill>
                          <a:srgbClr val="000000"/>
                        </a:solidFill>
                        <a:effectLst/>
                        <a:latin typeface="Calibri" panose="020F0502020204030204" pitchFamily="34" charset="0"/>
                      </a:endParaRPr>
                    </a:p>
                  </a:txBody>
                  <a:tcPr marL="9525" marR="9525" marT="9525" marB="0" anchor="b"/>
                </a:tc>
              </a:tr>
              <a:tr h="229197">
                <a:tc>
                  <a:txBody>
                    <a:bodyPr/>
                    <a:lstStyle/>
                    <a:p>
                      <a:pPr algn="l" fontAlgn="ctr"/>
                      <a:r>
                        <a:rPr lang="en-US" sz="1000" u="none" strike="noStrike">
                          <a:effectLst/>
                        </a:rPr>
                        <a:t>Average count of comment/post</a:t>
                      </a:r>
                      <a:endParaRPr lang="en-US" sz="10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100" u="none" strike="noStrike">
                          <a:effectLst/>
                        </a:rPr>
                        <a:t>13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9525" marR="9525" marT="9525" marB="0" anchor="b"/>
                </a:tc>
              </a:tr>
              <a:tr h="229197">
                <a:tc>
                  <a:txBody>
                    <a:bodyPr/>
                    <a:lstStyle/>
                    <a:p>
                      <a:pPr algn="l" fontAlgn="ctr"/>
                      <a:r>
                        <a:rPr lang="en-US" sz="1000" u="none" strike="noStrike">
                          <a:effectLst/>
                        </a:rPr>
                        <a:t>Average favorite count</a:t>
                      </a:r>
                      <a:endParaRPr lang="en-US" sz="10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r>
              <a:tr h="229197">
                <a:tc>
                  <a:txBody>
                    <a:bodyPr/>
                    <a:lstStyle/>
                    <a:p>
                      <a:pPr algn="l" fontAlgn="ctr"/>
                      <a:r>
                        <a:rPr lang="en-US" sz="1000" u="none" strike="noStrike">
                          <a:effectLst/>
                        </a:rPr>
                        <a:t>Average score</a:t>
                      </a:r>
                      <a:endParaRPr lang="en-US" sz="10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100" u="none" strike="noStrike">
                          <a:effectLst/>
                        </a:rPr>
                        <a:t>14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b"/>
                </a:tc>
              </a:tr>
              <a:tr h="229197">
                <a:tc>
                  <a:txBody>
                    <a:bodyPr/>
                    <a:lstStyle/>
                    <a:p>
                      <a:pPr algn="l" fontAlgn="ctr"/>
                      <a:r>
                        <a:rPr lang="en-US" sz="1000" u="none" strike="noStrike">
                          <a:effectLst/>
                        </a:rPr>
                        <a:t>Average view Count</a:t>
                      </a:r>
                      <a:endParaRPr lang="en-US" sz="10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r>
              <a:tr h="229197">
                <a:tc>
                  <a:txBody>
                    <a:bodyPr/>
                    <a:lstStyle/>
                    <a:p>
                      <a:pPr algn="l" fontAlgn="ctr"/>
                      <a:r>
                        <a:rPr lang="en-US" sz="1000" u="none" strike="noStrike">
                          <a:effectLst/>
                        </a:rPr>
                        <a:t>Closeness centrality (SO)</a:t>
                      </a:r>
                      <a:endParaRPr lang="en-US" sz="10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r>
              <a:tr h="229197">
                <a:tc>
                  <a:txBody>
                    <a:bodyPr/>
                    <a:lstStyle/>
                    <a:p>
                      <a:pPr algn="l" fontAlgn="ctr"/>
                      <a:r>
                        <a:rPr lang="en-US" sz="1000" u="none" strike="noStrike">
                          <a:effectLst/>
                        </a:rPr>
                        <a:t>Closeness centrality (Tw)</a:t>
                      </a:r>
                      <a:endParaRPr lang="en-US" sz="10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X</a:t>
                      </a:r>
                      <a:endParaRPr lang="en-US" sz="1100" b="0" i="0" u="none" strike="noStrike">
                        <a:solidFill>
                          <a:srgbClr val="000000"/>
                        </a:solidFill>
                        <a:effectLst/>
                        <a:latin typeface="Calibri" panose="020F0502020204030204" pitchFamily="34" charset="0"/>
                      </a:endParaRPr>
                    </a:p>
                  </a:txBody>
                  <a:tcPr marL="9525" marR="9525" marT="9525" marB="0" anchor="b"/>
                </a:tc>
              </a:tr>
              <a:tr h="229197">
                <a:tc>
                  <a:txBody>
                    <a:bodyPr/>
                    <a:lstStyle/>
                    <a:p>
                      <a:pPr algn="l" fontAlgn="ctr"/>
                      <a:r>
                        <a:rPr lang="en-US" sz="1000" u="none" strike="noStrike">
                          <a:effectLst/>
                        </a:rPr>
                        <a:t>Eigen vector centrality (SO)</a:t>
                      </a:r>
                      <a:endParaRPr lang="en-US" sz="10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100" u="none" strike="noStrike">
                          <a:effectLst/>
                        </a:rPr>
                        <a:t>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r>
              <a:tr h="229197">
                <a:tc>
                  <a:txBody>
                    <a:bodyPr/>
                    <a:lstStyle/>
                    <a:p>
                      <a:pPr algn="l" fontAlgn="ctr"/>
                      <a:r>
                        <a:rPr lang="en-US" sz="1000" u="none" strike="noStrike">
                          <a:effectLst/>
                        </a:rPr>
                        <a:t>Eigen vector centrality (Tw)</a:t>
                      </a:r>
                      <a:endParaRPr lang="en-US" sz="10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100" u="none" strike="noStrike">
                          <a:effectLst/>
                        </a:rPr>
                        <a:t>16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X</a:t>
                      </a:r>
                      <a:endParaRPr lang="en-US" sz="1100" b="0" i="0" u="none" strike="noStrike">
                        <a:solidFill>
                          <a:srgbClr val="000000"/>
                        </a:solidFill>
                        <a:effectLst/>
                        <a:latin typeface="Calibri" panose="020F0502020204030204" pitchFamily="34" charset="0"/>
                      </a:endParaRPr>
                    </a:p>
                  </a:txBody>
                  <a:tcPr marL="9525" marR="9525" marT="9525" marB="0" anchor="b"/>
                </a:tc>
              </a:tr>
              <a:tr h="229197">
                <a:tc>
                  <a:txBody>
                    <a:bodyPr/>
                    <a:lstStyle/>
                    <a:p>
                      <a:pPr algn="l" fontAlgn="ctr"/>
                      <a:r>
                        <a:rPr lang="en-US" sz="1000" u="none" strike="noStrike">
                          <a:effectLst/>
                        </a:rPr>
                        <a:t>Lag</a:t>
                      </a:r>
                      <a:endParaRPr lang="en-US" sz="10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r>
              <a:tr h="229197">
                <a:tc>
                  <a:txBody>
                    <a:bodyPr/>
                    <a:lstStyle/>
                    <a:p>
                      <a:pPr algn="l" fontAlgn="ctr"/>
                      <a:r>
                        <a:rPr lang="en-US" sz="1000" u="none" strike="noStrike">
                          <a:effectLst/>
                        </a:rPr>
                        <a:t>Local clustering coeff (SO)</a:t>
                      </a:r>
                      <a:endParaRPr lang="en-US" sz="10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tr>
              <a:tr h="229197">
                <a:tc>
                  <a:txBody>
                    <a:bodyPr/>
                    <a:lstStyle/>
                    <a:p>
                      <a:pPr algn="l" fontAlgn="ctr"/>
                      <a:r>
                        <a:rPr lang="en-US" sz="1000" u="none" strike="noStrike">
                          <a:effectLst/>
                        </a:rPr>
                        <a:t>Local clustering coeff (Tw)</a:t>
                      </a:r>
                      <a:endParaRPr lang="en-US" sz="10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X</a:t>
                      </a:r>
                      <a:endParaRPr lang="en-US" sz="1100" b="0" i="0" u="none" strike="noStrike">
                        <a:solidFill>
                          <a:srgbClr val="000000"/>
                        </a:solidFill>
                        <a:effectLst/>
                        <a:latin typeface="Calibri" panose="020F0502020204030204" pitchFamily="34" charset="0"/>
                      </a:endParaRPr>
                    </a:p>
                  </a:txBody>
                  <a:tcPr marL="9525" marR="9525" marT="9525" marB="0" anchor="b"/>
                </a:tc>
              </a:tr>
              <a:tr h="229197">
                <a:tc>
                  <a:txBody>
                    <a:bodyPr/>
                    <a:lstStyle/>
                    <a:p>
                      <a:pPr algn="l" fontAlgn="ctr"/>
                      <a:r>
                        <a:rPr lang="en-US" sz="1000" u="none" strike="noStrike">
                          <a:effectLst/>
                        </a:rPr>
                        <a:t>No of posts commented</a:t>
                      </a:r>
                      <a:endParaRPr lang="en-US" sz="10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r>
              <a:tr h="229197">
                <a:tc>
                  <a:txBody>
                    <a:bodyPr/>
                    <a:lstStyle/>
                    <a:p>
                      <a:pPr algn="l" fontAlgn="ctr"/>
                      <a:r>
                        <a:rPr lang="en-US" sz="1000" u="none" strike="noStrike">
                          <a:effectLst/>
                        </a:rPr>
                        <a:t>Number of answers</a:t>
                      </a:r>
                      <a:endParaRPr lang="en-US" sz="10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9525" marR="9525" marT="9525" marB="0" anchor="b"/>
                </a:tc>
              </a:tr>
              <a:tr h="229197">
                <a:tc>
                  <a:txBody>
                    <a:bodyPr/>
                    <a:lstStyle/>
                    <a:p>
                      <a:pPr algn="l" fontAlgn="ctr"/>
                      <a:r>
                        <a:rPr lang="en-US" sz="1000" u="none" strike="noStrike">
                          <a:effectLst/>
                        </a:rPr>
                        <a:t>Subgraph centrality (SO)</a:t>
                      </a:r>
                      <a:endParaRPr lang="en-US" sz="10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r>
              <a:tr h="229197">
                <a:tc>
                  <a:txBody>
                    <a:bodyPr/>
                    <a:lstStyle/>
                    <a:p>
                      <a:pPr algn="l" fontAlgn="ctr"/>
                      <a:r>
                        <a:rPr lang="en-US" sz="1000" u="none" strike="noStrike">
                          <a:effectLst/>
                        </a:rPr>
                        <a:t>Subgraph centrality (Tw)</a:t>
                      </a:r>
                      <a:endParaRPr lang="en-US" sz="10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X</a:t>
                      </a:r>
                      <a:endParaRPr lang="en-US" sz="1100" b="0" i="0" u="none" strike="noStrike">
                        <a:solidFill>
                          <a:srgbClr val="000000"/>
                        </a:solidFill>
                        <a:effectLst/>
                        <a:latin typeface="Calibri" panose="020F0502020204030204" pitchFamily="34" charset="0"/>
                      </a:endParaRPr>
                    </a:p>
                  </a:txBody>
                  <a:tcPr marL="9525" marR="9525" marT="9525" marB="0" anchor="b"/>
                </a:tc>
              </a:tr>
              <a:tr h="229197">
                <a:tc>
                  <a:txBody>
                    <a:bodyPr/>
                    <a:lstStyle/>
                    <a:p>
                      <a:pPr algn="l" fontAlgn="ctr"/>
                      <a:r>
                        <a:rPr lang="en-US" sz="1000" u="none" strike="noStrike">
                          <a:effectLst/>
                        </a:rPr>
                        <a:t>Total comments</a:t>
                      </a:r>
                      <a:endParaRPr lang="en-US" sz="1000" b="0" i="0" u="none" strike="noStrike">
                        <a:solidFill>
                          <a:srgbClr val="000000"/>
                        </a:solidFill>
                        <a:effectLst/>
                        <a:latin typeface="Lucida Console" panose="020B0609040504020204" pitchFamily="49" charset="0"/>
                      </a:endParaRPr>
                    </a:p>
                  </a:txBody>
                  <a:tcPr marL="9525" marR="9525" marT="9525" marB="0" anchor="ctr"/>
                </a:tc>
                <a:tc>
                  <a:txBody>
                    <a:bodyPr/>
                    <a:lstStyle/>
                    <a:p>
                      <a:pPr algn="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val="3311076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28"/>
        <p:cNvGrpSpPr/>
        <p:nvPr/>
      </p:nvGrpSpPr>
      <p:grpSpPr>
        <a:xfrm>
          <a:off x="0" y="0"/>
          <a:ext cx="0" cy="0"/>
          <a:chOff x="0" y="0"/>
          <a:chExt cx="0" cy="0"/>
        </a:xfrm>
      </p:grpSpPr>
      <p:sp>
        <p:nvSpPr>
          <p:cNvPr id="130" name="Shape 130"/>
          <p:cNvSpPr txBox="1">
            <a:spLocks noGrp="1"/>
          </p:cNvSpPr>
          <p:nvPr>
            <p:ph type="title"/>
          </p:nvPr>
        </p:nvSpPr>
        <p:spPr>
          <a:xfrm>
            <a:off x="240030" y="410826"/>
            <a:ext cx="8117820" cy="936899"/>
          </a:xfrm>
          <a:prstGeom prst="rect">
            <a:avLst/>
          </a:prstGeom>
        </p:spPr>
        <p:txBody>
          <a:bodyPr lIns="91425" tIns="91425" rIns="91425" bIns="91425" anchor="b" anchorCtr="0">
            <a:noAutofit/>
          </a:bodyPr>
          <a:lstStyle/>
          <a:p>
            <a:pPr lvl="0"/>
            <a:r>
              <a:rPr lang="en" sz="4000" b="1" dirty="0"/>
              <a:t>Exploratory Data Analysis</a:t>
            </a:r>
          </a:p>
        </p:txBody>
      </p:sp>
      <p:sp>
        <p:nvSpPr>
          <p:cNvPr id="131" name="Shape 131"/>
          <p:cNvSpPr txBox="1">
            <a:spLocks noGrp="1"/>
          </p:cNvSpPr>
          <p:nvPr>
            <p:ph type="body" idx="1"/>
          </p:nvPr>
        </p:nvSpPr>
        <p:spPr>
          <a:xfrm>
            <a:off x="5339867" y="1499619"/>
            <a:ext cx="3315600" cy="2499243"/>
          </a:xfrm>
          <a:prstGeom prst="rect">
            <a:avLst/>
          </a:prstGeom>
        </p:spPr>
        <p:txBody>
          <a:bodyPr lIns="91425" tIns="91425" rIns="91425" bIns="91425" anchor="t" anchorCtr="0">
            <a:noAutofit/>
          </a:bodyPr>
          <a:lstStyle/>
          <a:p>
            <a:pPr lvl="0" rtl="0">
              <a:spcBef>
                <a:spcPts val="0"/>
              </a:spcBef>
              <a:buNone/>
            </a:pPr>
            <a:r>
              <a:rPr lang="en" sz="2400" b="1" dirty="0" smtClean="0"/>
              <a:t>Information Diffusion via Retweets:</a:t>
            </a:r>
          </a:p>
          <a:p>
            <a:pPr lvl="0" rtl="0">
              <a:spcBef>
                <a:spcPts val="0"/>
              </a:spcBef>
              <a:buNone/>
            </a:pPr>
            <a:r>
              <a:rPr lang="en" sz="2400" dirty="0" smtClean="0"/>
              <a:t>More retweets than original tweets</a:t>
            </a:r>
            <a:endParaRPr lang="en" sz="2400" dirty="0"/>
          </a:p>
        </p:txBody>
      </p:sp>
      <p:cxnSp>
        <p:nvCxnSpPr>
          <p:cNvPr id="133" name="Shape 133"/>
          <p:cNvCxnSpPr/>
          <p:nvPr/>
        </p:nvCxnSpPr>
        <p:spPr>
          <a:xfrm rot="10800000" flipH="1">
            <a:off x="7401125" y="1758974"/>
            <a:ext cx="218999" cy="624300"/>
          </a:xfrm>
          <a:prstGeom prst="straightConnector1">
            <a:avLst/>
          </a:prstGeom>
          <a:noFill/>
          <a:ln w="9525" cap="flat" cmpd="sng">
            <a:solidFill>
              <a:srgbClr val="CFD8DC"/>
            </a:solidFill>
            <a:prstDash val="solid"/>
            <a:round/>
            <a:headEnd type="none" w="lg" len="lg"/>
            <a:tailEnd type="none" w="lg" len="lg"/>
          </a:ln>
        </p:spPr>
      </p:cxnSp>
      <p:cxnSp>
        <p:nvCxnSpPr>
          <p:cNvPr id="134" name="Shape 134"/>
          <p:cNvCxnSpPr/>
          <p:nvPr/>
        </p:nvCxnSpPr>
        <p:spPr>
          <a:xfrm rot="10800000" flipH="1">
            <a:off x="7932695" y="2472367"/>
            <a:ext cx="522299" cy="309899"/>
          </a:xfrm>
          <a:prstGeom prst="straightConnector1">
            <a:avLst/>
          </a:prstGeom>
          <a:noFill/>
          <a:ln w="9525" cap="flat" cmpd="sng">
            <a:solidFill>
              <a:srgbClr val="CFD8DC"/>
            </a:solidFill>
            <a:prstDash val="solid"/>
            <a:round/>
            <a:headEnd type="none" w="lg" len="lg"/>
            <a:tailEnd type="none" w="lg" len="lg"/>
          </a:ln>
        </p:spPr>
      </p:cxnSp>
      <p:cxnSp>
        <p:nvCxnSpPr>
          <p:cNvPr id="135" name="Shape 135"/>
          <p:cNvCxnSpPr/>
          <p:nvPr/>
        </p:nvCxnSpPr>
        <p:spPr>
          <a:xfrm rot="10800000" flipH="1">
            <a:off x="7765925" y="1896874"/>
            <a:ext cx="648599" cy="737700"/>
          </a:xfrm>
          <a:prstGeom prst="straightConnector1">
            <a:avLst/>
          </a:prstGeom>
          <a:noFill/>
          <a:ln w="9525" cap="flat" cmpd="sng">
            <a:solidFill>
              <a:srgbClr val="CFD8DC"/>
            </a:solidFill>
            <a:prstDash val="solid"/>
            <a:round/>
            <a:headEnd type="none" w="lg" len="lg"/>
            <a:tailEnd type="none" w="lg" len="lg"/>
          </a:ln>
        </p:spPr>
      </p:cxnSp>
      <p:pic>
        <p:nvPicPr>
          <p:cNvPr id="9" name="Picture 8" descr="https://lh6.googleusercontent.com/y5wKd76uC--mrEyjIScJXVY0pLumI9mYRuayPlXwJG5jj-4avawFasCVJfoUUr7wPvWBi_YaEfemLB-XyT_yXOXoQBzIya6FN_j_jib2Ynk4YMQqBLJoFasC1JTvDEUtZn-DaUvv"/>
          <p:cNvPicPr/>
          <p:nvPr/>
        </p:nvPicPr>
        <p:blipFill>
          <a:blip r:embed="rId3">
            <a:extLst>
              <a:ext uri="{28A0092B-C50C-407E-A947-70E740481C1C}">
                <a14:useLocalDpi xmlns:a14="http://schemas.microsoft.com/office/drawing/2010/main" val="0"/>
              </a:ext>
            </a:extLst>
          </a:blip>
          <a:srcRect/>
          <a:stretch>
            <a:fillRect/>
          </a:stretch>
        </p:blipFill>
        <p:spPr bwMode="auto">
          <a:xfrm>
            <a:off x="395162" y="1499619"/>
            <a:ext cx="4683512" cy="2499244"/>
          </a:xfrm>
          <a:prstGeom prst="rect">
            <a:avLst/>
          </a:prstGeom>
          <a:noFill/>
          <a:ln>
            <a:noFill/>
          </a:ln>
        </p:spPr>
      </p:pic>
      <p:pic>
        <p:nvPicPr>
          <p:cNvPr id="10" name="Picture 9" descr="https://lh4.googleusercontent.com/kRqG8Af1e8hSfCb4XXtOTSR_rtXcORwHNmKb6zHLDFHTgEqNUWN1vqnHpB6qauO62vIh3X9VBC19gEyKFsHBryjI-mlAV9krvJZt8sbHPVHVgACUM0MmsWveNsZjT2ac1pgpMD4"/>
          <p:cNvPicPr/>
          <p:nvPr/>
        </p:nvPicPr>
        <p:blipFill>
          <a:blip r:embed="rId4">
            <a:extLst>
              <a:ext uri="{28A0092B-C50C-407E-A947-70E740481C1C}">
                <a14:useLocalDpi xmlns:a14="http://schemas.microsoft.com/office/drawing/2010/main" val="0"/>
              </a:ext>
            </a:extLst>
          </a:blip>
          <a:srcRect/>
          <a:stretch>
            <a:fillRect/>
          </a:stretch>
        </p:blipFill>
        <p:spPr bwMode="auto">
          <a:xfrm>
            <a:off x="4103648" y="4150757"/>
            <a:ext cx="4683512" cy="2562157"/>
          </a:xfrm>
          <a:prstGeom prst="rect">
            <a:avLst/>
          </a:prstGeom>
          <a:noFill/>
          <a:ln>
            <a:noFill/>
          </a:ln>
        </p:spPr>
      </p:pic>
      <p:sp>
        <p:nvSpPr>
          <p:cNvPr id="14" name="Shape 131"/>
          <p:cNvSpPr txBox="1">
            <a:spLocks/>
          </p:cNvSpPr>
          <p:nvPr/>
        </p:nvSpPr>
        <p:spPr>
          <a:xfrm>
            <a:off x="395162" y="4150757"/>
            <a:ext cx="3315600" cy="2499243"/>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CFD8DC"/>
              </a:buClr>
              <a:buSzPct val="100000"/>
              <a:buFont typeface="Source Sans Pro"/>
              <a:buChar char="◎"/>
              <a:defRPr sz="3000" b="0" i="0" u="none" strike="noStrike" cap="none" baseline="0">
                <a:solidFill>
                  <a:srgbClr val="263238"/>
                </a:solidFill>
                <a:latin typeface="Source Sans Pro"/>
                <a:ea typeface="Source Sans Pro"/>
                <a:cs typeface="Source Sans Pro"/>
                <a:sym typeface="Source Sans Pro"/>
                <a:rtl val="0"/>
              </a:defRPr>
            </a:lvl1pPr>
            <a:lvl2pPr marR="0" algn="l" rtl="0">
              <a:lnSpc>
                <a:spcPct val="100000"/>
              </a:lnSpc>
              <a:spcBef>
                <a:spcPts val="0"/>
              </a:spcBef>
              <a:spcAft>
                <a:spcPts val="0"/>
              </a:spcAft>
              <a:buClr>
                <a:srgbClr val="CFD8DC"/>
              </a:buClr>
              <a:buSzPct val="100000"/>
              <a:buFont typeface="Source Sans Pro"/>
              <a:buChar char="○"/>
              <a:defRPr sz="2400" b="0" i="0" u="none" strike="noStrike" cap="none" baseline="0">
                <a:solidFill>
                  <a:srgbClr val="263238"/>
                </a:solidFill>
                <a:latin typeface="Source Sans Pro"/>
                <a:ea typeface="Source Sans Pro"/>
                <a:cs typeface="Source Sans Pro"/>
                <a:sym typeface="Source Sans Pro"/>
                <a:rtl val="0"/>
              </a:defRPr>
            </a:lvl2pPr>
            <a:lvl3pPr marR="0" algn="l" rtl="0">
              <a:lnSpc>
                <a:spcPct val="100000"/>
              </a:lnSpc>
              <a:spcBef>
                <a:spcPts val="0"/>
              </a:spcBef>
              <a:spcAft>
                <a:spcPts val="0"/>
              </a:spcAft>
              <a:buClr>
                <a:srgbClr val="CFD8DC"/>
              </a:buClr>
              <a:buSzPct val="100000"/>
              <a:buFont typeface="Source Sans Pro"/>
              <a:buChar char="◉"/>
              <a:defRPr sz="2400" b="0" i="0" u="none" strike="noStrike" cap="none" baseline="0">
                <a:solidFill>
                  <a:srgbClr val="263238"/>
                </a:solidFill>
                <a:latin typeface="Source Sans Pro"/>
                <a:ea typeface="Source Sans Pro"/>
                <a:cs typeface="Source Sans Pro"/>
                <a:sym typeface="Source Sans Pro"/>
                <a:rtl val="0"/>
              </a:defRPr>
            </a:lvl3pPr>
            <a:lvl4pPr marR="0" algn="l" rtl="0">
              <a:lnSpc>
                <a:spcPct val="100000"/>
              </a:lnSpc>
              <a:spcBef>
                <a:spcPts val="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4pPr>
            <a:lvl5pPr marR="0" algn="l" rtl="0">
              <a:lnSpc>
                <a:spcPct val="100000"/>
              </a:lnSpc>
              <a:spcBef>
                <a:spcPts val="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5pPr>
            <a:lvl6pPr marR="0" algn="l" rtl="0">
              <a:lnSpc>
                <a:spcPct val="100000"/>
              </a:lnSpc>
              <a:spcBef>
                <a:spcPts val="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6pPr>
            <a:lvl7pPr marR="0" algn="l" rtl="0">
              <a:lnSpc>
                <a:spcPct val="100000"/>
              </a:lnSpc>
              <a:spcBef>
                <a:spcPts val="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7pPr>
            <a:lvl8pPr marR="0" algn="l" rtl="0">
              <a:lnSpc>
                <a:spcPct val="100000"/>
              </a:lnSpc>
              <a:spcBef>
                <a:spcPts val="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8pPr>
            <a:lvl9pPr marR="0" algn="l" rtl="0">
              <a:lnSpc>
                <a:spcPct val="100000"/>
              </a:lnSpc>
              <a:spcBef>
                <a:spcPts val="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9pPr>
          </a:lstStyle>
          <a:p>
            <a:pPr>
              <a:buNone/>
            </a:pPr>
            <a:r>
              <a:rPr lang="en-US" sz="2400" b="1" dirty="0"/>
              <a:t>Relating trending topics with R, Java and Python</a:t>
            </a:r>
            <a:r>
              <a:rPr lang="en-US" sz="2400" b="1" dirty="0" smtClean="0"/>
              <a:t>:</a:t>
            </a:r>
            <a:endParaRPr lang="en" sz="2400" b="1" dirty="0" smtClean="0"/>
          </a:p>
          <a:p>
            <a:pPr>
              <a:buNone/>
            </a:pPr>
            <a:r>
              <a:rPr lang="en-US" sz="2400" dirty="0"/>
              <a:t>Java most related with Big Data, IOT, </a:t>
            </a:r>
            <a:r>
              <a:rPr lang="en-US" sz="2400" dirty="0" err="1"/>
              <a:t>Hadoop</a:t>
            </a:r>
            <a:endParaRPr lang="en-US" sz="2400" dirty="0"/>
          </a:p>
        </p:txBody>
      </p:sp>
    </p:spTree>
    <p:extLst>
      <p:ext uri="{BB962C8B-B14F-4D97-AF65-F5344CB8AC3E}">
        <p14:creationId xmlns:p14="http://schemas.microsoft.com/office/powerpoint/2010/main" val="404502728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1">
                                            <p:txEl>
                                              <p:pRg st="0" end="0"/>
                                            </p:txEl>
                                          </p:spTgt>
                                        </p:tgtEl>
                                        <p:attrNameLst>
                                          <p:attrName>style.visibility</p:attrName>
                                        </p:attrNameLst>
                                      </p:cBhvr>
                                      <p:to>
                                        <p:strVal val="visible"/>
                                      </p:to>
                                    </p:set>
                                    <p:anim calcmode="lin" valueType="num">
                                      <p:cBhvr additive="base">
                                        <p:cTn id="11" dur="500" fill="hold"/>
                                        <p:tgtEl>
                                          <p:spTgt spid="131">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31">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31">
                                            <p:txEl>
                                              <p:pRg st="1" end="1"/>
                                            </p:txEl>
                                          </p:spTgt>
                                        </p:tgtEl>
                                        <p:attrNameLst>
                                          <p:attrName>style.visibility</p:attrName>
                                        </p:attrNameLst>
                                      </p:cBhvr>
                                      <p:to>
                                        <p:strVal val="visible"/>
                                      </p:to>
                                    </p:set>
                                    <p:anim calcmode="lin" valueType="num">
                                      <p:cBhvr additive="base">
                                        <p:cTn id="15" dur="500" fill="hold"/>
                                        <p:tgtEl>
                                          <p:spTgt spid="131">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0-#ppt_w/2"/>
                                          </p:val>
                                        </p:tav>
                                        <p:tav tm="100000">
                                          <p:val>
                                            <p:strVal val="#ppt_x"/>
                                          </p:val>
                                        </p:tav>
                                      </p:tavLst>
                                    </p:anim>
                                    <p:anim calcmode="lin" valueType="num">
                                      <p:cBhvr additive="base">
                                        <p:cTn id="22" dur="500" fill="hold"/>
                                        <p:tgtEl>
                                          <p:spTgt spid="14"/>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0-#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uiExpand="1" build="p"/>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28"/>
        <p:cNvGrpSpPr/>
        <p:nvPr/>
      </p:nvGrpSpPr>
      <p:grpSpPr>
        <a:xfrm>
          <a:off x="0" y="0"/>
          <a:ext cx="0" cy="0"/>
          <a:chOff x="0" y="0"/>
          <a:chExt cx="0" cy="0"/>
        </a:xfrm>
      </p:grpSpPr>
      <p:sp>
        <p:nvSpPr>
          <p:cNvPr id="130" name="Shape 130"/>
          <p:cNvSpPr txBox="1">
            <a:spLocks noGrp="1"/>
          </p:cNvSpPr>
          <p:nvPr>
            <p:ph type="title"/>
          </p:nvPr>
        </p:nvSpPr>
        <p:spPr>
          <a:xfrm>
            <a:off x="209383" y="410826"/>
            <a:ext cx="8148467" cy="936899"/>
          </a:xfrm>
          <a:prstGeom prst="rect">
            <a:avLst/>
          </a:prstGeom>
        </p:spPr>
        <p:txBody>
          <a:bodyPr lIns="91425" tIns="91425" rIns="91425" bIns="91425" anchor="b" anchorCtr="0">
            <a:noAutofit/>
          </a:bodyPr>
          <a:lstStyle/>
          <a:p>
            <a:pPr lvl="0"/>
            <a:r>
              <a:rPr lang="en" sz="4000" b="1" dirty="0" smtClean="0"/>
              <a:t>SO User </a:t>
            </a:r>
            <a:r>
              <a:rPr lang="en" sz="4000" b="1" dirty="0"/>
              <a:t>Data Analysis</a:t>
            </a:r>
          </a:p>
        </p:txBody>
      </p:sp>
      <p:cxnSp>
        <p:nvCxnSpPr>
          <p:cNvPr id="133" name="Shape 133"/>
          <p:cNvCxnSpPr/>
          <p:nvPr/>
        </p:nvCxnSpPr>
        <p:spPr>
          <a:xfrm rot="10800000" flipH="1">
            <a:off x="7401125" y="1758974"/>
            <a:ext cx="218999" cy="624300"/>
          </a:xfrm>
          <a:prstGeom prst="straightConnector1">
            <a:avLst/>
          </a:prstGeom>
          <a:noFill/>
          <a:ln w="9525" cap="flat" cmpd="sng">
            <a:solidFill>
              <a:srgbClr val="CFD8DC"/>
            </a:solidFill>
            <a:prstDash val="solid"/>
            <a:round/>
            <a:headEnd type="none" w="lg" len="lg"/>
            <a:tailEnd type="none" w="lg" len="lg"/>
          </a:ln>
        </p:spPr>
      </p:cxnSp>
      <p:cxnSp>
        <p:nvCxnSpPr>
          <p:cNvPr id="134" name="Shape 134"/>
          <p:cNvCxnSpPr/>
          <p:nvPr/>
        </p:nvCxnSpPr>
        <p:spPr>
          <a:xfrm rot="10800000" flipH="1">
            <a:off x="7932695" y="2472367"/>
            <a:ext cx="522299" cy="309899"/>
          </a:xfrm>
          <a:prstGeom prst="straightConnector1">
            <a:avLst/>
          </a:prstGeom>
          <a:noFill/>
          <a:ln w="9525" cap="flat" cmpd="sng">
            <a:solidFill>
              <a:srgbClr val="CFD8DC"/>
            </a:solidFill>
            <a:prstDash val="solid"/>
            <a:round/>
            <a:headEnd type="none" w="lg" len="lg"/>
            <a:tailEnd type="none" w="lg" len="lg"/>
          </a:ln>
        </p:spPr>
      </p:cxnSp>
      <p:cxnSp>
        <p:nvCxnSpPr>
          <p:cNvPr id="135" name="Shape 135"/>
          <p:cNvCxnSpPr/>
          <p:nvPr/>
        </p:nvCxnSpPr>
        <p:spPr>
          <a:xfrm rot="10800000" flipH="1">
            <a:off x="7765925" y="1896874"/>
            <a:ext cx="648599" cy="737700"/>
          </a:xfrm>
          <a:prstGeom prst="straightConnector1">
            <a:avLst/>
          </a:prstGeom>
          <a:noFill/>
          <a:ln w="9525" cap="flat" cmpd="sng">
            <a:solidFill>
              <a:srgbClr val="CFD8DC"/>
            </a:solidFill>
            <a:prstDash val="solid"/>
            <a:round/>
            <a:headEnd type="none" w="lg" len="lg"/>
            <a:tailEnd type="none" w="lg" len="lg"/>
          </a:ln>
        </p:spPr>
      </p:cxnSp>
      <p:pic>
        <p:nvPicPr>
          <p:cNvPr id="11" name="Picture 10" descr="C:\Users\Ajit\Downloads\AgeDemographics_1.png"/>
          <p:cNvPicPr/>
          <p:nvPr/>
        </p:nvPicPr>
        <p:blipFill>
          <a:blip r:embed="rId3">
            <a:extLst>
              <a:ext uri="{28A0092B-C50C-407E-A947-70E740481C1C}">
                <a14:useLocalDpi xmlns:a14="http://schemas.microsoft.com/office/drawing/2010/main" val="0"/>
              </a:ext>
            </a:extLst>
          </a:blip>
          <a:srcRect/>
          <a:stretch>
            <a:fillRect/>
          </a:stretch>
        </p:blipFill>
        <p:spPr bwMode="auto">
          <a:xfrm>
            <a:off x="5809785" y="1161915"/>
            <a:ext cx="3334215" cy="2353509"/>
          </a:xfrm>
          <a:prstGeom prst="rect">
            <a:avLst/>
          </a:prstGeom>
          <a:noFill/>
          <a:ln>
            <a:noFill/>
          </a:ln>
        </p:spPr>
      </p:pic>
      <p:pic>
        <p:nvPicPr>
          <p:cNvPr id="12" name="Picture 11"/>
          <p:cNvPicPr/>
          <p:nvPr/>
        </p:nvPicPr>
        <p:blipFill>
          <a:blip r:embed="rId4">
            <a:extLst>
              <a:ext uri="{28A0092B-C50C-407E-A947-70E740481C1C}">
                <a14:useLocalDpi xmlns:a14="http://schemas.microsoft.com/office/drawing/2010/main" val="0"/>
              </a:ext>
            </a:extLst>
          </a:blip>
          <a:srcRect/>
          <a:stretch>
            <a:fillRect/>
          </a:stretch>
        </p:blipFill>
        <p:spPr bwMode="auto">
          <a:xfrm>
            <a:off x="212783" y="3139119"/>
            <a:ext cx="6177169" cy="3587824"/>
          </a:xfrm>
          <a:prstGeom prst="rect">
            <a:avLst/>
          </a:prstGeom>
          <a:noFill/>
          <a:ln>
            <a:noFill/>
          </a:ln>
        </p:spPr>
      </p:pic>
      <p:pic>
        <p:nvPicPr>
          <p:cNvPr id="14" name="Picture 13"/>
          <p:cNvPicPr/>
          <p:nvPr/>
        </p:nvPicPr>
        <p:blipFill>
          <a:blip r:embed="rId5">
            <a:extLst>
              <a:ext uri="{28A0092B-C50C-407E-A947-70E740481C1C}">
                <a14:useLocalDpi xmlns:a14="http://schemas.microsoft.com/office/drawing/2010/main" val="0"/>
              </a:ext>
            </a:extLst>
          </a:blip>
          <a:srcRect/>
          <a:stretch>
            <a:fillRect/>
          </a:stretch>
        </p:blipFill>
        <p:spPr bwMode="auto">
          <a:xfrm>
            <a:off x="209383" y="3139119"/>
            <a:ext cx="6177169" cy="3604501"/>
          </a:xfrm>
          <a:prstGeom prst="rect">
            <a:avLst/>
          </a:prstGeom>
          <a:noFill/>
          <a:ln>
            <a:noFill/>
          </a:ln>
        </p:spPr>
      </p:pic>
      <p:sp>
        <p:nvSpPr>
          <p:cNvPr id="15" name="Shape 131"/>
          <p:cNvSpPr txBox="1">
            <a:spLocks noGrp="1"/>
          </p:cNvSpPr>
          <p:nvPr>
            <p:ph type="body" idx="1"/>
          </p:nvPr>
        </p:nvSpPr>
        <p:spPr>
          <a:xfrm>
            <a:off x="212783" y="1758974"/>
            <a:ext cx="5886934" cy="1023292"/>
          </a:xfrm>
          <a:prstGeom prst="rect">
            <a:avLst/>
          </a:prstGeom>
        </p:spPr>
        <p:txBody>
          <a:bodyPr lIns="91425" tIns="91425" rIns="91425" bIns="91425" anchor="t" anchorCtr="0">
            <a:noAutofit/>
          </a:bodyPr>
          <a:lstStyle/>
          <a:p>
            <a:pPr lvl="0">
              <a:buNone/>
            </a:pPr>
            <a:r>
              <a:rPr lang="en-US" sz="2400" b="1" dirty="0" smtClean="0"/>
              <a:t>Age distribution</a:t>
            </a:r>
            <a:r>
              <a:rPr lang="en-US" sz="2400" dirty="0" smtClean="0"/>
              <a:t> skewed </a:t>
            </a:r>
            <a:r>
              <a:rPr lang="en-US" sz="2400" dirty="0"/>
              <a:t>towards 20-30 age group with more than 68% </a:t>
            </a:r>
            <a:r>
              <a:rPr lang="en-US" sz="2400" b="1" dirty="0" smtClean="0"/>
              <a:t>young </a:t>
            </a:r>
            <a:r>
              <a:rPr lang="en-US" sz="2400" dirty="0" smtClean="0"/>
              <a:t>users</a:t>
            </a:r>
            <a:endParaRPr lang="en" sz="2400" dirty="0"/>
          </a:p>
        </p:txBody>
      </p:sp>
      <p:sp>
        <p:nvSpPr>
          <p:cNvPr id="16" name="Shape 131"/>
          <p:cNvSpPr txBox="1">
            <a:spLocks/>
          </p:cNvSpPr>
          <p:nvPr/>
        </p:nvSpPr>
        <p:spPr>
          <a:xfrm>
            <a:off x="6445709" y="3515423"/>
            <a:ext cx="2698292" cy="3041493"/>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CFD8DC"/>
              </a:buClr>
              <a:buSzPct val="100000"/>
              <a:buFont typeface="Source Sans Pro"/>
              <a:buChar char="◎"/>
              <a:defRPr sz="3000" b="0" i="0" u="none" strike="noStrike" cap="none" baseline="0">
                <a:solidFill>
                  <a:srgbClr val="263238"/>
                </a:solidFill>
                <a:latin typeface="Source Sans Pro"/>
                <a:ea typeface="Source Sans Pro"/>
                <a:cs typeface="Source Sans Pro"/>
                <a:sym typeface="Source Sans Pro"/>
                <a:rtl val="0"/>
              </a:defRPr>
            </a:lvl1pPr>
            <a:lvl2pPr marR="0" algn="l" rtl="0">
              <a:lnSpc>
                <a:spcPct val="100000"/>
              </a:lnSpc>
              <a:spcBef>
                <a:spcPts val="0"/>
              </a:spcBef>
              <a:spcAft>
                <a:spcPts val="0"/>
              </a:spcAft>
              <a:buClr>
                <a:srgbClr val="CFD8DC"/>
              </a:buClr>
              <a:buSzPct val="100000"/>
              <a:buFont typeface="Source Sans Pro"/>
              <a:buChar char="○"/>
              <a:defRPr sz="2400" b="0" i="0" u="none" strike="noStrike" cap="none" baseline="0">
                <a:solidFill>
                  <a:srgbClr val="263238"/>
                </a:solidFill>
                <a:latin typeface="Source Sans Pro"/>
                <a:ea typeface="Source Sans Pro"/>
                <a:cs typeface="Source Sans Pro"/>
                <a:sym typeface="Source Sans Pro"/>
                <a:rtl val="0"/>
              </a:defRPr>
            </a:lvl2pPr>
            <a:lvl3pPr marR="0" algn="l" rtl="0">
              <a:lnSpc>
                <a:spcPct val="100000"/>
              </a:lnSpc>
              <a:spcBef>
                <a:spcPts val="0"/>
              </a:spcBef>
              <a:spcAft>
                <a:spcPts val="0"/>
              </a:spcAft>
              <a:buClr>
                <a:srgbClr val="CFD8DC"/>
              </a:buClr>
              <a:buSzPct val="100000"/>
              <a:buFont typeface="Source Sans Pro"/>
              <a:buChar char="◉"/>
              <a:defRPr sz="2400" b="0" i="0" u="none" strike="noStrike" cap="none" baseline="0">
                <a:solidFill>
                  <a:srgbClr val="263238"/>
                </a:solidFill>
                <a:latin typeface="Source Sans Pro"/>
                <a:ea typeface="Source Sans Pro"/>
                <a:cs typeface="Source Sans Pro"/>
                <a:sym typeface="Source Sans Pro"/>
                <a:rtl val="0"/>
              </a:defRPr>
            </a:lvl3pPr>
            <a:lvl4pPr marR="0" algn="l" rtl="0">
              <a:lnSpc>
                <a:spcPct val="100000"/>
              </a:lnSpc>
              <a:spcBef>
                <a:spcPts val="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4pPr>
            <a:lvl5pPr marR="0" algn="l" rtl="0">
              <a:lnSpc>
                <a:spcPct val="100000"/>
              </a:lnSpc>
              <a:spcBef>
                <a:spcPts val="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5pPr>
            <a:lvl6pPr marR="0" algn="l" rtl="0">
              <a:lnSpc>
                <a:spcPct val="100000"/>
              </a:lnSpc>
              <a:spcBef>
                <a:spcPts val="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6pPr>
            <a:lvl7pPr marR="0" algn="l" rtl="0">
              <a:lnSpc>
                <a:spcPct val="100000"/>
              </a:lnSpc>
              <a:spcBef>
                <a:spcPts val="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7pPr>
            <a:lvl8pPr marR="0" algn="l" rtl="0">
              <a:lnSpc>
                <a:spcPct val="100000"/>
              </a:lnSpc>
              <a:spcBef>
                <a:spcPts val="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8pPr>
            <a:lvl9pPr marR="0" algn="l" rtl="0">
              <a:lnSpc>
                <a:spcPct val="100000"/>
              </a:lnSpc>
              <a:spcBef>
                <a:spcPts val="0"/>
              </a:spcBef>
              <a:spcAft>
                <a:spcPts val="0"/>
              </a:spcAft>
              <a:buClr>
                <a:srgbClr val="CFD8DC"/>
              </a:buClr>
              <a:buSzPct val="100000"/>
              <a:buFont typeface="Source Sans Pro"/>
              <a:buNone/>
              <a:defRPr sz="1800" b="0" i="0" u="none" strike="noStrike" cap="none" baseline="0">
                <a:solidFill>
                  <a:srgbClr val="263238"/>
                </a:solidFill>
                <a:latin typeface="Source Sans Pro"/>
                <a:ea typeface="Source Sans Pro"/>
                <a:cs typeface="Source Sans Pro"/>
                <a:sym typeface="Source Sans Pro"/>
                <a:rtl val="0"/>
              </a:defRPr>
            </a:lvl9pPr>
          </a:lstStyle>
          <a:p>
            <a:pPr>
              <a:buFont typeface="Source Sans Pro"/>
              <a:buNone/>
            </a:pPr>
            <a:endParaRPr lang="en-US" sz="2400" dirty="0" smtClean="0"/>
          </a:p>
          <a:p>
            <a:pPr>
              <a:buFont typeface="Source Sans Pro"/>
              <a:buNone/>
            </a:pPr>
            <a:r>
              <a:rPr lang="en-US" sz="2400" b="1" dirty="0" smtClean="0"/>
              <a:t>Active users from:</a:t>
            </a:r>
          </a:p>
          <a:p>
            <a:pPr>
              <a:buFont typeface="Source Sans Pro"/>
              <a:buNone/>
            </a:pPr>
            <a:endParaRPr lang="en-US" sz="2400" dirty="0" smtClean="0"/>
          </a:p>
          <a:p>
            <a:pPr>
              <a:buFont typeface="Source Sans Pro"/>
              <a:buNone/>
            </a:pPr>
            <a:r>
              <a:rPr lang="en-US" sz="2400" dirty="0" smtClean="0"/>
              <a:t>East USA (R)</a:t>
            </a:r>
          </a:p>
          <a:p>
            <a:pPr>
              <a:buFont typeface="Source Sans Pro"/>
              <a:buNone/>
            </a:pPr>
            <a:r>
              <a:rPr lang="en-US" sz="2400" dirty="0" smtClean="0"/>
              <a:t>Central Europe (R), </a:t>
            </a:r>
          </a:p>
          <a:p>
            <a:pPr>
              <a:buFont typeface="Source Sans Pro"/>
              <a:buNone/>
            </a:pPr>
            <a:r>
              <a:rPr lang="en-US" sz="2400" dirty="0" smtClean="0"/>
              <a:t>Indian sub continent </a:t>
            </a:r>
            <a:endParaRPr lang="en" sz="2400" dirty="0"/>
          </a:p>
        </p:txBody>
      </p:sp>
    </p:spTree>
    <p:extLst>
      <p:ext uri="{BB962C8B-B14F-4D97-AF65-F5344CB8AC3E}">
        <p14:creationId xmlns:p14="http://schemas.microsoft.com/office/powerpoint/2010/main" val="30852512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1+#ppt_w/2"/>
                                          </p:val>
                                        </p:tav>
                                        <p:tav tm="100000">
                                          <p:val>
                                            <p:strVal val="#ppt_x"/>
                                          </p:val>
                                        </p:tav>
                                      </p:tavLst>
                                    </p:anim>
                                    <p:anim calcmode="lin" valueType="num">
                                      <p:cBhvr additive="base">
                                        <p:cTn id="2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4" presetClass="exit" presetSubtype="10" fill="hold" nodeType="clickEffect">
                                  <p:stCondLst>
                                    <p:cond delay="0"/>
                                  </p:stCondLst>
                                  <p:childTnLst>
                                    <p:animEffect transition="out" filter="randombar(horizontal)">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par>
                                <p:cTn id="28" presetID="14" presetClass="entr" presetSubtype="1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randombar(horizontal)">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28"/>
        <p:cNvGrpSpPr/>
        <p:nvPr/>
      </p:nvGrpSpPr>
      <p:grpSpPr>
        <a:xfrm>
          <a:off x="0" y="0"/>
          <a:ext cx="0" cy="0"/>
          <a:chOff x="0" y="0"/>
          <a:chExt cx="0" cy="0"/>
        </a:xfrm>
      </p:grpSpPr>
      <p:sp>
        <p:nvSpPr>
          <p:cNvPr id="130" name="Shape 130"/>
          <p:cNvSpPr txBox="1">
            <a:spLocks noGrp="1"/>
          </p:cNvSpPr>
          <p:nvPr>
            <p:ph type="title"/>
          </p:nvPr>
        </p:nvSpPr>
        <p:spPr>
          <a:xfrm>
            <a:off x="178420" y="410826"/>
            <a:ext cx="8179430" cy="936899"/>
          </a:xfrm>
          <a:prstGeom prst="rect">
            <a:avLst/>
          </a:prstGeom>
        </p:spPr>
        <p:txBody>
          <a:bodyPr lIns="91425" tIns="91425" rIns="91425" bIns="91425" anchor="b" anchorCtr="0">
            <a:noAutofit/>
          </a:bodyPr>
          <a:lstStyle/>
          <a:p>
            <a:pPr lvl="0"/>
            <a:r>
              <a:rPr lang="en-US" sz="4000" b="1" dirty="0" smtClean="0"/>
              <a:t>SO </a:t>
            </a:r>
            <a:r>
              <a:rPr lang="en-US" sz="4000" b="1" dirty="0"/>
              <a:t>User Network</a:t>
            </a:r>
          </a:p>
        </p:txBody>
      </p:sp>
      <p:cxnSp>
        <p:nvCxnSpPr>
          <p:cNvPr id="133" name="Shape 133"/>
          <p:cNvCxnSpPr/>
          <p:nvPr/>
        </p:nvCxnSpPr>
        <p:spPr>
          <a:xfrm rot="10800000" flipH="1">
            <a:off x="7401125" y="1758974"/>
            <a:ext cx="218999" cy="624300"/>
          </a:xfrm>
          <a:prstGeom prst="straightConnector1">
            <a:avLst/>
          </a:prstGeom>
          <a:noFill/>
          <a:ln w="9525" cap="flat" cmpd="sng">
            <a:solidFill>
              <a:srgbClr val="CFD8DC"/>
            </a:solidFill>
            <a:prstDash val="solid"/>
            <a:round/>
            <a:headEnd type="none" w="lg" len="lg"/>
            <a:tailEnd type="none" w="lg" len="lg"/>
          </a:ln>
        </p:spPr>
      </p:cxnSp>
      <p:cxnSp>
        <p:nvCxnSpPr>
          <p:cNvPr id="134" name="Shape 134"/>
          <p:cNvCxnSpPr/>
          <p:nvPr/>
        </p:nvCxnSpPr>
        <p:spPr>
          <a:xfrm rot="10800000" flipH="1">
            <a:off x="7932695" y="2472367"/>
            <a:ext cx="522299" cy="309899"/>
          </a:xfrm>
          <a:prstGeom prst="straightConnector1">
            <a:avLst/>
          </a:prstGeom>
          <a:noFill/>
          <a:ln w="9525" cap="flat" cmpd="sng">
            <a:solidFill>
              <a:srgbClr val="CFD8DC"/>
            </a:solidFill>
            <a:prstDash val="solid"/>
            <a:round/>
            <a:headEnd type="none" w="lg" len="lg"/>
            <a:tailEnd type="none" w="lg" len="lg"/>
          </a:ln>
        </p:spPr>
      </p:cxnSp>
      <p:cxnSp>
        <p:nvCxnSpPr>
          <p:cNvPr id="135" name="Shape 135"/>
          <p:cNvCxnSpPr/>
          <p:nvPr/>
        </p:nvCxnSpPr>
        <p:spPr>
          <a:xfrm rot="10800000" flipH="1">
            <a:off x="7765925" y="1896874"/>
            <a:ext cx="648599" cy="737700"/>
          </a:xfrm>
          <a:prstGeom prst="straightConnector1">
            <a:avLst/>
          </a:prstGeom>
          <a:noFill/>
          <a:ln w="9525" cap="flat" cmpd="sng">
            <a:solidFill>
              <a:srgbClr val="CFD8DC"/>
            </a:solidFill>
            <a:prstDash val="solid"/>
            <a:round/>
            <a:headEnd type="none" w="lg" len="lg"/>
            <a:tailEnd type="none" w="lg" len="lg"/>
          </a:ln>
        </p:spPr>
      </p:cxnSp>
      <p:sp>
        <p:nvSpPr>
          <p:cNvPr id="2" name="Text Placeholder 1"/>
          <p:cNvSpPr>
            <a:spLocks noGrp="1"/>
          </p:cNvSpPr>
          <p:nvPr>
            <p:ph type="body" idx="1"/>
          </p:nvPr>
        </p:nvSpPr>
        <p:spPr>
          <a:xfrm>
            <a:off x="178420" y="1454194"/>
            <a:ext cx="8965580" cy="4992971"/>
          </a:xfrm>
        </p:spPr>
        <p:txBody>
          <a:bodyPr/>
          <a:lstStyle/>
          <a:p>
            <a:pPr>
              <a:buClr>
                <a:srgbClr val="0091EA"/>
              </a:buClr>
            </a:pPr>
            <a:r>
              <a:rPr lang="en-US" sz="2400" b="1" dirty="0" smtClean="0"/>
              <a:t>Introduction</a:t>
            </a:r>
          </a:p>
          <a:p>
            <a:pPr marL="342900" lvl="2" indent="-342900">
              <a:buClr>
                <a:srgbClr val="0091EA"/>
              </a:buClr>
              <a:buFont typeface="Wingdings" panose="05000000000000000000" pitchFamily="2" charset="2"/>
              <a:buChar char="Ø"/>
            </a:pPr>
            <a:r>
              <a:rPr lang="en-US" dirty="0" smtClean="0"/>
              <a:t>Nodes: SO Users</a:t>
            </a:r>
          </a:p>
          <a:p>
            <a:pPr marL="342900" lvl="2" indent="-342900">
              <a:buClr>
                <a:srgbClr val="0091EA"/>
              </a:buClr>
              <a:buFont typeface="Wingdings" panose="05000000000000000000" pitchFamily="2" charset="2"/>
              <a:buChar char="Ø"/>
            </a:pPr>
            <a:r>
              <a:rPr lang="en-US" dirty="0" smtClean="0"/>
              <a:t>Edges: Questions &amp; Answers</a:t>
            </a:r>
          </a:p>
          <a:p>
            <a:pPr marL="342900" lvl="2" indent="-342900">
              <a:buClr>
                <a:srgbClr val="0091EA"/>
              </a:buClr>
              <a:buFont typeface="Wingdings" panose="05000000000000000000" pitchFamily="2" charset="2"/>
              <a:buChar char="Ø"/>
            </a:pPr>
            <a:r>
              <a:rPr lang="en-US" dirty="0" smtClean="0"/>
              <a:t>Weight: </a:t>
            </a:r>
            <a:r>
              <a:rPr lang="en-US" dirty="0" err="1" smtClean="0"/>
              <a:t>Freq</a:t>
            </a:r>
            <a:r>
              <a:rPr lang="en-US" dirty="0" smtClean="0"/>
              <a:t> of common posts</a:t>
            </a:r>
          </a:p>
          <a:p>
            <a:pPr lvl="2"/>
            <a:endParaRPr lang="en-US" dirty="0" smtClean="0"/>
          </a:p>
          <a:p>
            <a:pPr lvl="2"/>
            <a:endParaRPr lang="en-US" dirty="0" smtClean="0"/>
          </a:p>
          <a:p>
            <a:pPr marL="342900" indent="-342900">
              <a:buClr>
                <a:srgbClr val="0091EA"/>
              </a:buClr>
            </a:pPr>
            <a:r>
              <a:rPr lang="en-US" sz="2400" b="1" dirty="0"/>
              <a:t>Visualization</a:t>
            </a:r>
          </a:p>
          <a:p>
            <a:pPr marL="342900" lvl="2" indent="-342900">
              <a:buClr>
                <a:srgbClr val="0091EA"/>
              </a:buClr>
              <a:buFont typeface="Wingdings" panose="05000000000000000000" pitchFamily="2" charset="2"/>
              <a:buChar char="Ø"/>
            </a:pPr>
            <a:r>
              <a:rPr lang="en-US" dirty="0"/>
              <a:t>3 Distinct Communities</a:t>
            </a:r>
          </a:p>
          <a:p>
            <a:pPr lvl="2"/>
            <a:endParaRPr lang="en-US" dirty="0" smtClean="0"/>
          </a:p>
          <a:p>
            <a:pPr lvl="2"/>
            <a:endParaRPr lang="en-US" dirty="0" smtClean="0"/>
          </a:p>
          <a:p>
            <a:pPr marL="342900" indent="-342900">
              <a:buClr>
                <a:srgbClr val="0091EA"/>
              </a:buClr>
            </a:pPr>
            <a:r>
              <a:rPr lang="en-US" sz="2400" b="1" dirty="0"/>
              <a:t>Insights</a:t>
            </a:r>
          </a:p>
          <a:p>
            <a:pPr marL="342900" lvl="2" indent="-342900">
              <a:buClr>
                <a:srgbClr val="0091EA"/>
              </a:buClr>
              <a:buFont typeface="Wingdings" panose="05000000000000000000" pitchFamily="2" charset="2"/>
              <a:buChar char="Ø"/>
            </a:pPr>
            <a:r>
              <a:rPr lang="en-US" dirty="0"/>
              <a:t>Languages Java and Python are closely related to each other</a:t>
            </a:r>
          </a:p>
          <a:p>
            <a:pPr marL="342900" lvl="2" indent="-342900">
              <a:buClr>
                <a:srgbClr val="0091EA"/>
              </a:buClr>
              <a:buFont typeface="Wingdings" panose="05000000000000000000" pitchFamily="2" charset="2"/>
              <a:buChar char="Ø"/>
            </a:pPr>
            <a:r>
              <a:rPr lang="en-US" dirty="0"/>
              <a:t>Users in Java community are less likely to interact with each other</a:t>
            </a:r>
          </a:p>
        </p:txBody>
      </p:sp>
      <p:pic>
        <p:nvPicPr>
          <p:cNvPr id="5" name="Picture 4"/>
          <p:cNvPicPr>
            <a:picLocks noChangeAspect="1"/>
          </p:cNvPicPr>
          <p:nvPr/>
        </p:nvPicPr>
        <p:blipFill>
          <a:blip r:embed="rId3"/>
          <a:stretch>
            <a:fillRect/>
          </a:stretch>
        </p:blipFill>
        <p:spPr>
          <a:xfrm>
            <a:off x="4572000" y="1454194"/>
            <a:ext cx="4398848" cy="3940766"/>
          </a:xfrm>
          <a:prstGeom prst="rect">
            <a:avLst/>
          </a:prstGeom>
        </p:spPr>
      </p:pic>
    </p:spTree>
    <p:extLst>
      <p:ext uri="{BB962C8B-B14F-4D97-AF65-F5344CB8AC3E}">
        <p14:creationId xmlns:p14="http://schemas.microsoft.com/office/powerpoint/2010/main" val="1155325772"/>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2050" name="Picture 2" descr="http://isendco.files.wordpress.com/2013/06/quote-by-darwin-rapid-technology-social-chan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878" y="2263141"/>
            <a:ext cx="5948017" cy="450035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197218"/>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cxnSp>
        <p:nvCxnSpPr>
          <p:cNvPr id="103" name="Shape 103"/>
          <p:cNvCxnSpPr/>
          <p:nvPr/>
        </p:nvCxnSpPr>
        <p:spPr>
          <a:xfrm rot="10800000" flipH="1">
            <a:off x="6282450" y="705374"/>
            <a:ext cx="121500" cy="518700"/>
          </a:xfrm>
          <a:prstGeom prst="straightConnector1">
            <a:avLst/>
          </a:prstGeom>
          <a:noFill/>
          <a:ln w="9525" cap="flat" cmpd="sng">
            <a:solidFill>
              <a:srgbClr val="CFD8DC"/>
            </a:solidFill>
            <a:prstDash val="solid"/>
            <a:round/>
            <a:headEnd type="none" w="lg" len="lg"/>
            <a:tailEnd type="none" w="lg" len="lg"/>
          </a:ln>
        </p:spPr>
      </p:cxnSp>
      <p:cxnSp>
        <p:nvCxnSpPr>
          <p:cNvPr id="104" name="Shape 104"/>
          <p:cNvCxnSpPr/>
          <p:nvPr/>
        </p:nvCxnSpPr>
        <p:spPr>
          <a:xfrm flipH="1">
            <a:off x="7133575" y="1483475"/>
            <a:ext cx="332399" cy="267599"/>
          </a:xfrm>
          <a:prstGeom prst="straightConnector1">
            <a:avLst/>
          </a:prstGeom>
          <a:noFill/>
          <a:ln w="9525" cap="flat" cmpd="sng">
            <a:solidFill>
              <a:srgbClr val="CFD8DC"/>
            </a:solidFill>
            <a:prstDash val="solid"/>
            <a:round/>
            <a:headEnd type="none" w="lg" len="lg"/>
            <a:tailEnd type="none" w="lg" len="lg"/>
          </a:ln>
        </p:spPr>
      </p:cxnSp>
      <p:cxnSp>
        <p:nvCxnSpPr>
          <p:cNvPr id="105" name="Shape 105"/>
          <p:cNvCxnSpPr>
            <a:endCxn id="100" idx="6"/>
          </p:cNvCxnSpPr>
          <p:nvPr/>
        </p:nvCxnSpPr>
        <p:spPr>
          <a:xfrm flipH="1">
            <a:off x="7330800" y="2440125"/>
            <a:ext cx="1124100" cy="7800"/>
          </a:xfrm>
          <a:prstGeom prst="straightConnector1">
            <a:avLst/>
          </a:prstGeom>
          <a:noFill/>
          <a:ln w="9525" cap="flat" cmpd="sng">
            <a:solidFill>
              <a:srgbClr val="CFD8DC"/>
            </a:solidFill>
            <a:prstDash val="solid"/>
            <a:round/>
            <a:headEnd type="none" w="lg" len="lg"/>
            <a:tailEnd type="none" w="lg" len="lg"/>
          </a:ln>
        </p:spPr>
      </p:cxnSp>
      <p:grpSp>
        <p:nvGrpSpPr>
          <p:cNvPr id="19" name="Group 18"/>
          <p:cNvGrpSpPr/>
          <p:nvPr/>
        </p:nvGrpSpPr>
        <p:grpSpPr>
          <a:xfrm>
            <a:off x="82363" y="3200898"/>
            <a:ext cx="9061637" cy="2838394"/>
            <a:chOff x="82363" y="3200898"/>
            <a:chExt cx="9061637" cy="2838394"/>
          </a:xfrm>
        </p:grpSpPr>
        <p:grpSp>
          <p:nvGrpSpPr>
            <p:cNvPr id="13" name="Group 12"/>
            <p:cNvGrpSpPr/>
            <p:nvPr/>
          </p:nvGrpSpPr>
          <p:grpSpPr>
            <a:xfrm>
              <a:off x="82363" y="3200898"/>
              <a:ext cx="8938859" cy="2698931"/>
              <a:chOff x="82363" y="3200898"/>
              <a:chExt cx="8938859" cy="2698931"/>
            </a:xfrm>
          </p:grpSpPr>
          <p:grpSp>
            <p:nvGrpSpPr>
              <p:cNvPr id="10" name="Group 9"/>
              <p:cNvGrpSpPr/>
              <p:nvPr/>
            </p:nvGrpSpPr>
            <p:grpSpPr>
              <a:xfrm>
                <a:off x="82363" y="3200898"/>
                <a:ext cx="8938859" cy="2698931"/>
                <a:chOff x="82363" y="3200898"/>
                <a:chExt cx="8938859" cy="2698931"/>
              </a:xfrm>
            </p:grpSpPr>
            <p:pic>
              <p:nvPicPr>
                <p:cNvPr id="2" name="Picture 1"/>
                <p:cNvPicPr>
                  <a:picLocks noChangeAspect="1"/>
                </p:cNvPicPr>
                <p:nvPr/>
              </p:nvPicPr>
              <p:blipFill>
                <a:blip r:embed="rId3"/>
                <a:stretch>
                  <a:fillRect/>
                </a:stretch>
              </p:blipFill>
              <p:spPr>
                <a:xfrm>
                  <a:off x="82363" y="3200898"/>
                  <a:ext cx="8938859" cy="2698931"/>
                </a:xfrm>
                <a:prstGeom prst="rect">
                  <a:avLst/>
                </a:prstGeom>
              </p:spPr>
            </p:pic>
            <p:cxnSp>
              <p:nvCxnSpPr>
                <p:cNvPr id="4" name="Straight Connector 3"/>
                <p:cNvCxnSpPr/>
                <p:nvPr/>
              </p:nvCxnSpPr>
              <p:spPr>
                <a:xfrm flipV="1">
                  <a:off x="4848896" y="5263376"/>
                  <a:ext cx="0" cy="402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8023277" y="4014439"/>
                  <a:ext cx="16752" cy="1636511"/>
                </a:xfrm>
                <a:prstGeom prst="line">
                  <a:avLst/>
                </a:prstGeom>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826036" y="5263376"/>
                  <a:ext cx="45719" cy="55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008793" y="3971692"/>
                  <a:ext cx="45719" cy="55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612523" y="4994349"/>
                  <a:ext cx="445302" cy="276999"/>
                </a:xfrm>
                <a:prstGeom prst="rect">
                  <a:avLst/>
                </a:prstGeom>
                <a:noFill/>
              </p:spPr>
              <p:txBody>
                <a:bodyPr wrap="square" rtlCol="0">
                  <a:spAutoFit/>
                </a:bodyPr>
                <a:lstStyle/>
                <a:p>
                  <a:pPr algn="ctr"/>
                  <a:r>
                    <a:rPr lang="en-US" sz="1200" b="1" dirty="0" smtClean="0">
                      <a:solidFill>
                        <a:srgbClr val="0091EA"/>
                      </a:solidFill>
                    </a:rPr>
                    <a:t>20</a:t>
                  </a:r>
                  <a:endParaRPr lang="en-US" sz="1200" b="1" dirty="0">
                    <a:solidFill>
                      <a:srgbClr val="0091EA"/>
                    </a:solidFill>
                  </a:endParaRPr>
                </a:p>
              </p:txBody>
            </p:sp>
            <p:sp>
              <p:nvSpPr>
                <p:cNvPr id="22" name="TextBox 21"/>
                <p:cNvSpPr txBox="1"/>
                <p:nvPr/>
              </p:nvSpPr>
              <p:spPr>
                <a:xfrm>
                  <a:off x="7609210" y="3827933"/>
                  <a:ext cx="445302" cy="276999"/>
                </a:xfrm>
                <a:prstGeom prst="rect">
                  <a:avLst/>
                </a:prstGeom>
                <a:noFill/>
              </p:spPr>
              <p:txBody>
                <a:bodyPr wrap="square" rtlCol="0">
                  <a:spAutoFit/>
                </a:bodyPr>
                <a:lstStyle/>
                <a:p>
                  <a:pPr algn="ctr"/>
                  <a:r>
                    <a:rPr lang="en-US" sz="1200" b="1" dirty="0" smtClean="0">
                      <a:solidFill>
                        <a:srgbClr val="0091EA"/>
                      </a:solidFill>
                    </a:rPr>
                    <a:t>100</a:t>
                  </a:r>
                  <a:endParaRPr lang="en-US" sz="1200" b="1" dirty="0">
                    <a:solidFill>
                      <a:srgbClr val="0091EA"/>
                    </a:solidFill>
                  </a:endParaRPr>
                </a:p>
              </p:txBody>
            </p:sp>
          </p:grpSp>
          <p:sp>
            <p:nvSpPr>
              <p:cNvPr id="12" name="TextBox 11"/>
              <p:cNvSpPr txBox="1"/>
              <p:nvPr/>
            </p:nvSpPr>
            <p:spPr>
              <a:xfrm>
                <a:off x="3249819" y="4190477"/>
                <a:ext cx="3044283" cy="523220"/>
              </a:xfrm>
              <a:prstGeom prst="rect">
                <a:avLst/>
              </a:prstGeom>
              <a:noFill/>
            </p:spPr>
            <p:txBody>
              <a:bodyPr wrap="square" rtlCol="0">
                <a:spAutoFit/>
              </a:bodyPr>
              <a:lstStyle/>
              <a:p>
                <a:r>
                  <a:rPr lang="en-US" b="1" dirty="0" smtClean="0"/>
                  <a:t>Data Science Google Trends </a:t>
                </a:r>
                <a:r>
                  <a:rPr lang="en-US" dirty="0" smtClean="0"/>
                  <a:t>(interest over time)</a:t>
                </a:r>
                <a:endParaRPr lang="en-US" dirty="0"/>
              </a:p>
            </p:txBody>
          </p:sp>
        </p:grpSp>
        <p:sp>
          <p:nvSpPr>
            <p:cNvPr id="18" name="TextBox 17"/>
            <p:cNvSpPr txBox="1"/>
            <p:nvPr/>
          </p:nvSpPr>
          <p:spPr>
            <a:xfrm>
              <a:off x="7299774" y="5762293"/>
              <a:ext cx="1844226" cy="276999"/>
            </a:xfrm>
            <a:prstGeom prst="rect">
              <a:avLst/>
            </a:prstGeom>
            <a:noFill/>
          </p:spPr>
          <p:txBody>
            <a:bodyPr wrap="square" rtlCol="0">
              <a:spAutoFit/>
            </a:bodyPr>
            <a:lstStyle/>
            <a:p>
              <a:pPr algn="r"/>
              <a:r>
                <a:rPr lang="en-US" sz="1200" i="1" dirty="0" smtClean="0">
                  <a:hlinkClick r:id="rId4"/>
                </a:rPr>
                <a:t>Source: Google Trends</a:t>
              </a:r>
              <a:endParaRPr lang="en-US" sz="1200" i="1" dirty="0"/>
            </a:p>
          </p:txBody>
        </p:sp>
      </p:grpSp>
      <p:sp>
        <p:nvSpPr>
          <p:cNvPr id="101" name="Shape 101"/>
          <p:cNvSpPr txBox="1">
            <a:spLocks noGrp="1"/>
          </p:cNvSpPr>
          <p:nvPr>
            <p:ph type="ctrTitle" idx="4294967295"/>
          </p:nvPr>
        </p:nvSpPr>
        <p:spPr>
          <a:xfrm>
            <a:off x="82363" y="964723"/>
            <a:ext cx="4766533" cy="2626137"/>
          </a:xfrm>
          <a:prstGeom prst="rect">
            <a:avLst/>
          </a:prstGeom>
          <a:noFill/>
          <a:ln>
            <a:noFill/>
          </a:ln>
        </p:spPr>
        <p:txBody>
          <a:bodyPr lIns="91425" tIns="91425" rIns="91425" bIns="91425" anchor="b" anchorCtr="0">
            <a:noAutofit/>
          </a:bodyPr>
          <a:lstStyle/>
          <a:p>
            <a:pPr lvl="0" algn="r" rtl="0">
              <a:spcBef>
                <a:spcPts val="0"/>
              </a:spcBef>
              <a:buNone/>
            </a:pPr>
            <a:r>
              <a:rPr lang="en" sz="5400" b="1" dirty="0" smtClean="0"/>
              <a:t>Changing Data Science Trends</a:t>
            </a:r>
            <a:endParaRPr lang="en" sz="5400" b="1" dirty="0"/>
          </a:p>
        </p:txBody>
      </p:sp>
      <p:sp>
        <p:nvSpPr>
          <p:cNvPr id="25" name="TextBox 24"/>
          <p:cNvSpPr txBox="1"/>
          <p:nvPr/>
        </p:nvSpPr>
        <p:spPr>
          <a:xfrm>
            <a:off x="5753209" y="2318424"/>
            <a:ext cx="479503" cy="523220"/>
          </a:xfrm>
          <a:prstGeom prst="rect">
            <a:avLst/>
          </a:prstGeom>
          <a:noFill/>
        </p:spPr>
        <p:txBody>
          <a:bodyPr wrap="square" rtlCol="0">
            <a:spAutoFit/>
          </a:bodyPr>
          <a:lstStyle/>
          <a:p>
            <a:r>
              <a:rPr lang="en-US" sz="2800" b="1" dirty="0" smtClean="0">
                <a:solidFill>
                  <a:srgbClr val="0091EA"/>
                </a:solidFill>
                <a:latin typeface="Roboto Slab" panose="020B0604020202020204" charset="0"/>
                <a:ea typeface="Roboto Slab" panose="020B0604020202020204" charset="0"/>
              </a:rPr>
              <a:t>R</a:t>
            </a:r>
            <a:endParaRPr lang="en-US" sz="2800" b="1" dirty="0">
              <a:solidFill>
                <a:srgbClr val="0091EA"/>
              </a:solidFill>
              <a:latin typeface="Roboto Slab" panose="020B0604020202020204" charset="0"/>
              <a:ea typeface="Roboto Slab" panose="020B0604020202020204" charset="0"/>
            </a:endParaRPr>
          </a:p>
        </p:txBody>
      </p:sp>
      <p:sp>
        <p:nvSpPr>
          <p:cNvPr id="38" name="TextBox 37"/>
          <p:cNvSpPr txBox="1"/>
          <p:nvPr/>
        </p:nvSpPr>
        <p:spPr>
          <a:xfrm>
            <a:off x="5455362" y="2872842"/>
            <a:ext cx="1090827" cy="523220"/>
          </a:xfrm>
          <a:prstGeom prst="rect">
            <a:avLst/>
          </a:prstGeom>
          <a:noFill/>
        </p:spPr>
        <p:txBody>
          <a:bodyPr wrap="square" rtlCol="0">
            <a:spAutoFit/>
          </a:bodyPr>
          <a:lstStyle/>
          <a:p>
            <a:r>
              <a:rPr lang="en-US" sz="2800" b="1" dirty="0" smtClean="0">
                <a:solidFill>
                  <a:srgbClr val="0091EA"/>
                </a:solidFill>
                <a:latin typeface="Roboto Slab" panose="020B0604020202020204" charset="0"/>
                <a:ea typeface="Roboto Slab" panose="020B0604020202020204" charset="0"/>
              </a:rPr>
              <a:t>Java</a:t>
            </a:r>
            <a:endParaRPr lang="en-US" sz="2800" b="1" dirty="0">
              <a:solidFill>
                <a:srgbClr val="0091EA"/>
              </a:solidFill>
              <a:latin typeface="Roboto Slab" panose="020B0604020202020204" charset="0"/>
              <a:ea typeface="Roboto Slab" panose="020B0604020202020204" charset="0"/>
            </a:endParaRPr>
          </a:p>
        </p:txBody>
      </p:sp>
      <p:sp>
        <p:nvSpPr>
          <p:cNvPr id="39" name="TextBox 38"/>
          <p:cNvSpPr txBox="1"/>
          <p:nvPr/>
        </p:nvSpPr>
        <p:spPr>
          <a:xfrm>
            <a:off x="5350800" y="1663180"/>
            <a:ext cx="1517545" cy="523220"/>
          </a:xfrm>
          <a:prstGeom prst="rect">
            <a:avLst/>
          </a:prstGeom>
          <a:noFill/>
        </p:spPr>
        <p:txBody>
          <a:bodyPr wrap="square" rtlCol="0">
            <a:spAutoFit/>
          </a:bodyPr>
          <a:lstStyle/>
          <a:p>
            <a:r>
              <a:rPr lang="en-US" sz="2800" b="1" dirty="0" smtClean="0">
                <a:solidFill>
                  <a:srgbClr val="0091EA"/>
                </a:solidFill>
                <a:latin typeface="Roboto Slab" panose="020B0604020202020204" charset="0"/>
                <a:ea typeface="Roboto Slab" panose="020B0604020202020204" charset="0"/>
              </a:rPr>
              <a:t>Python</a:t>
            </a:r>
            <a:endParaRPr lang="en-US" sz="2800" b="1" dirty="0">
              <a:solidFill>
                <a:srgbClr val="0091EA"/>
              </a:solidFill>
              <a:latin typeface="Roboto Slab" panose="020B0604020202020204" charset="0"/>
              <a:ea typeface="Roboto Slab" panose="020B0604020202020204" charset="0"/>
            </a:endParaRPr>
          </a:p>
        </p:txBody>
      </p:sp>
      <p:sp>
        <p:nvSpPr>
          <p:cNvPr id="40" name="TextBox 39"/>
          <p:cNvSpPr txBox="1"/>
          <p:nvPr/>
        </p:nvSpPr>
        <p:spPr>
          <a:xfrm>
            <a:off x="5074320" y="2427009"/>
            <a:ext cx="715902" cy="400110"/>
          </a:xfrm>
          <a:prstGeom prst="rect">
            <a:avLst/>
          </a:prstGeom>
          <a:noFill/>
        </p:spPr>
        <p:txBody>
          <a:bodyPr wrap="square" rtlCol="0">
            <a:spAutoFit/>
          </a:bodyPr>
          <a:lstStyle/>
          <a:p>
            <a:r>
              <a:rPr lang="en-US" sz="2000" b="1" dirty="0" smtClean="0">
                <a:solidFill>
                  <a:schemeClr val="bg1">
                    <a:lumMod val="65000"/>
                  </a:schemeClr>
                </a:solidFill>
                <a:latin typeface="Roboto Slab" panose="020B0604020202020204" charset="0"/>
                <a:ea typeface="Roboto Slab" panose="020B0604020202020204" charset="0"/>
              </a:rPr>
              <a:t>SQL</a:t>
            </a:r>
            <a:endParaRPr lang="en-US" sz="2000" b="1" dirty="0">
              <a:solidFill>
                <a:schemeClr val="bg1">
                  <a:lumMod val="65000"/>
                </a:schemeClr>
              </a:solidFill>
              <a:latin typeface="Roboto Slab" panose="020B0604020202020204" charset="0"/>
              <a:ea typeface="Roboto Slab" panose="020B0604020202020204" charset="0"/>
            </a:endParaRPr>
          </a:p>
        </p:txBody>
      </p:sp>
      <p:sp>
        <p:nvSpPr>
          <p:cNvPr id="41" name="TextBox 40"/>
          <p:cNvSpPr txBox="1"/>
          <p:nvPr/>
        </p:nvSpPr>
        <p:spPr>
          <a:xfrm>
            <a:off x="6370268" y="2913846"/>
            <a:ext cx="715902" cy="400110"/>
          </a:xfrm>
          <a:prstGeom prst="rect">
            <a:avLst/>
          </a:prstGeom>
          <a:noFill/>
        </p:spPr>
        <p:txBody>
          <a:bodyPr wrap="square" rtlCol="0">
            <a:spAutoFit/>
          </a:bodyPr>
          <a:lstStyle/>
          <a:p>
            <a:r>
              <a:rPr lang="en-US" sz="2000" b="1" dirty="0" smtClean="0">
                <a:solidFill>
                  <a:schemeClr val="bg1">
                    <a:lumMod val="65000"/>
                  </a:schemeClr>
                </a:solidFill>
                <a:latin typeface="Roboto Slab" panose="020B0604020202020204" charset="0"/>
                <a:ea typeface="Roboto Slab" panose="020B0604020202020204" charset="0"/>
              </a:rPr>
              <a:t>SAS</a:t>
            </a:r>
            <a:endParaRPr lang="en-US" sz="2000" b="1" dirty="0">
              <a:solidFill>
                <a:schemeClr val="bg1">
                  <a:lumMod val="65000"/>
                </a:schemeClr>
              </a:solidFill>
              <a:latin typeface="Roboto Slab" panose="020B0604020202020204" charset="0"/>
              <a:ea typeface="Roboto Slab" panose="020B0604020202020204" charset="0"/>
            </a:endParaRPr>
          </a:p>
        </p:txBody>
      </p:sp>
      <p:sp>
        <p:nvSpPr>
          <p:cNvPr id="42" name="TextBox 41"/>
          <p:cNvSpPr txBox="1"/>
          <p:nvPr/>
        </p:nvSpPr>
        <p:spPr>
          <a:xfrm>
            <a:off x="6164794" y="2098506"/>
            <a:ext cx="1280165" cy="400110"/>
          </a:xfrm>
          <a:prstGeom prst="rect">
            <a:avLst/>
          </a:prstGeom>
          <a:noFill/>
        </p:spPr>
        <p:txBody>
          <a:bodyPr wrap="square" rtlCol="0">
            <a:spAutoFit/>
          </a:bodyPr>
          <a:lstStyle/>
          <a:p>
            <a:r>
              <a:rPr lang="en-US" sz="2000" b="1" dirty="0" smtClean="0">
                <a:solidFill>
                  <a:schemeClr val="bg1">
                    <a:lumMod val="65000"/>
                  </a:schemeClr>
                </a:solidFill>
                <a:latin typeface="Roboto Slab" panose="020B0604020202020204" charset="0"/>
                <a:ea typeface="Roboto Slab" panose="020B0604020202020204" charset="0"/>
              </a:rPr>
              <a:t>MATLAB</a:t>
            </a:r>
            <a:endParaRPr lang="en-US" sz="2000" b="1" dirty="0">
              <a:solidFill>
                <a:schemeClr val="bg1">
                  <a:lumMod val="65000"/>
                </a:schemeClr>
              </a:solidFill>
              <a:latin typeface="Roboto Slab" panose="020B0604020202020204" charset="0"/>
              <a:ea typeface="Roboto Slab" panose="020B0604020202020204" charset="0"/>
            </a:endParaRPr>
          </a:p>
        </p:txBody>
      </p:sp>
      <p:sp>
        <p:nvSpPr>
          <p:cNvPr id="43" name="TextBox 42"/>
          <p:cNvSpPr txBox="1"/>
          <p:nvPr/>
        </p:nvSpPr>
        <p:spPr>
          <a:xfrm>
            <a:off x="5705351" y="1209265"/>
            <a:ext cx="575217" cy="400110"/>
          </a:xfrm>
          <a:prstGeom prst="rect">
            <a:avLst/>
          </a:prstGeom>
          <a:noFill/>
        </p:spPr>
        <p:txBody>
          <a:bodyPr wrap="square" rtlCol="0">
            <a:spAutoFit/>
          </a:bodyPr>
          <a:lstStyle/>
          <a:p>
            <a:r>
              <a:rPr lang="en-US" sz="2000" b="1" dirty="0" smtClean="0">
                <a:solidFill>
                  <a:schemeClr val="bg1">
                    <a:lumMod val="65000"/>
                  </a:schemeClr>
                </a:solidFill>
                <a:latin typeface="Roboto Slab" panose="020B0604020202020204" charset="0"/>
                <a:ea typeface="Roboto Slab" panose="020B0604020202020204" charset="0"/>
              </a:rPr>
              <a:t>Pig</a:t>
            </a:r>
            <a:endParaRPr lang="en-US" sz="2000" b="1" dirty="0">
              <a:solidFill>
                <a:schemeClr val="bg1">
                  <a:lumMod val="65000"/>
                </a:schemeClr>
              </a:solidFill>
              <a:latin typeface="Roboto Slab" panose="020B0604020202020204" charset="0"/>
              <a:ea typeface="Roboto Slab" panose="020B0604020202020204" charset="0"/>
            </a:endParaRPr>
          </a:p>
        </p:txBody>
      </p:sp>
      <p:sp>
        <p:nvSpPr>
          <p:cNvPr id="44" name="TextBox 43"/>
          <p:cNvSpPr txBox="1"/>
          <p:nvPr/>
        </p:nvSpPr>
        <p:spPr>
          <a:xfrm>
            <a:off x="5522652" y="2677455"/>
            <a:ext cx="725921" cy="400110"/>
          </a:xfrm>
          <a:prstGeom prst="rect">
            <a:avLst/>
          </a:prstGeom>
          <a:noFill/>
        </p:spPr>
        <p:txBody>
          <a:bodyPr wrap="square" rtlCol="0">
            <a:spAutoFit/>
          </a:bodyPr>
          <a:lstStyle/>
          <a:p>
            <a:r>
              <a:rPr lang="en-US" sz="2000" b="1" dirty="0" smtClean="0">
                <a:solidFill>
                  <a:schemeClr val="bg1">
                    <a:lumMod val="85000"/>
                  </a:schemeClr>
                </a:solidFill>
                <a:latin typeface="Roboto Slab" panose="020B0604020202020204" charset="0"/>
                <a:ea typeface="Roboto Slab" panose="020B0604020202020204" charset="0"/>
              </a:rPr>
              <a:t>Perl</a:t>
            </a:r>
            <a:endParaRPr lang="en-US" sz="2000" b="1" dirty="0">
              <a:solidFill>
                <a:schemeClr val="bg1">
                  <a:lumMod val="85000"/>
                </a:schemeClr>
              </a:solidFill>
              <a:latin typeface="Roboto Slab" panose="020B0604020202020204" charset="0"/>
              <a:ea typeface="Roboto Slab" panose="020B0604020202020204" charset="0"/>
            </a:endParaRPr>
          </a:p>
        </p:txBody>
      </p:sp>
      <p:sp>
        <p:nvSpPr>
          <p:cNvPr id="45" name="TextBox 44"/>
          <p:cNvSpPr txBox="1"/>
          <p:nvPr/>
        </p:nvSpPr>
        <p:spPr>
          <a:xfrm>
            <a:off x="5134430" y="2129584"/>
            <a:ext cx="875890" cy="400110"/>
          </a:xfrm>
          <a:prstGeom prst="rect">
            <a:avLst/>
          </a:prstGeom>
          <a:noFill/>
        </p:spPr>
        <p:txBody>
          <a:bodyPr wrap="square" rtlCol="0">
            <a:spAutoFit/>
          </a:bodyPr>
          <a:lstStyle/>
          <a:p>
            <a:r>
              <a:rPr lang="en-US" sz="2000" b="1" dirty="0" smtClean="0">
                <a:solidFill>
                  <a:schemeClr val="bg1">
                    <a:lumMod val="85000"/>
                  </a:schemeClr>
                </a:solidFill>
                <a:latin typeface="Roboto Slab" panose="020B0604020202020204" charset="0"/>
                <a:ea typeface="Roboto Slab" panose="020B0604020202020204" charset="0"/>
              </a:rPr>
              <a:t>Ruby</a:t>
            </a:r>
            <a:endParaRPr lang="en-US" sz="2000" b="1" dirty="0">
              <a:solidFill>
                <a:schemeClr val="bg1">
                  <a:lumMod val="85000"/>
                </a:schemeClr>
              </a:solidFill>
              <a:latin typeface="Roboto Slab" panose="020B0604020202020204" charset="0"/>
              <a:ea typeface="Roboto Slab" panose="020B0604020202020204" charset="0"/>
            </a:endParaRPr>
          </a:p>
        </p:txBody>
      </p:sp>
      <p:sp>
        <p:nvSpPr>
          <p:cNvPr id="46" name="TextBox 45"/>
          <p:cNvSpPr txBox="1"/>
          <p:nvPr/>
        </p:nvSpPr>
        <p:spPr>
          <a:xfrm>
            <a:off x="6419108" y="2369686"/>
            <a:ext cx="942444" cy="400110"/>
          </a:xfrm>
          <a:prstGeom prst="rect">
            <a:avLst/>
          </a:prstGeom>
          <a:noFill/>
        </p:spPr>
        <p:txBody>
          <a:bodyPr wrap="square" rtlCol="0">
            <a:spAutoFit/>
          </a:bodyPr>
          <a:lstStyle/>
          <a:p>
            <a:r>
              <a:rPr lang="en-US" sz="2000" b="1" dirty="0" smtClean="0">
                <a:solidFill>
                  <a:schemeClr val="bg1">
                    <a:lumMod val="85000"/>
                  </a:schemeClr>
                </a:solidFill>
                <a:latin typeface="Roboto Slab" panose="020B0604020202020204" charset="0"/>
                <a:ea typeface="Roboto Slab" panose="020B0604020202020204" charset="0"/>
              </a:rPr>
              <a:t>C/C++</a:t>
            </a:r>
            <a:endParaRPr lang="en-US" sz="2000" b="1" dirty="0">
              <a:solidFill>
                <a:schemeClr val="bg1">
                  <a:lumMod val="85000"/>
                </a:schemeClr>
              </a:solidFill>
              <a:latin typeface="Roboto Slab" panose="020B0604020202020204" charset="0"/>
              <a:ea typeface="Roboto Slab" panose="020B0604020202020204" charset="0"/>
            </a:endParaRPr>
          </a:p>
        </p:txBody>
      </p:sp>
      <p:sp>
        <p:nvSpPr>
          <p:cNvPr id="47" name="TextBox 46"/>
          <p:cNvSpPr txBox="1"/>
          <p:nvPr/>
        </p:nvSpPr>
        <p:spPr>
          <a:xfrm>
            <a:off x="6280568" y="1505345"/>
            <a:ext cx="942444" cy="400110"/>
          </a:xfrm>
          <a:prstGeom prst="rect">
            <a:avLst/>
          </a:prstGeom>
          <a:noFill/>
        </p:spPr>
        <p:txBody>
          <a:bodyPr wrap="square" rtlCol="0">
            <a:spAutoFit/>
          </a:bodyPr>
          <a:lstStyle/>
          <a:p>
            <a:r>
              <a:rPr lang="en-US" sz="2000" b="1" dirty="0" smtClean="0">
                <a:solidFill>
                  <a:schemeClr val="bg1">
                    <a:lumMod val="85000"/>
                  </a:schemeClr>
                </a:solidFill>
                <a:latin typeface="Roboto Slab" panose="020B0604020202020204" charset="0"/>
                <a:ea typeface="Roboto Slab" panose="020B0604020202020204" charset="0"/>
              </a:rPr>
              <a:t>Unix</a:t>
            </a:r>
            <a:endParaRPr lang="en-US" sz="2000" b="1" dirty="0">
              <a:solidFill>
                <a:schemeClr val="bg1">
                  <a:lumMod val="85000"/>
                </a:schemeClr>
              </a:solidFill>
              <a:latin typeface="Roboto Slab" panose="020B0604020202020204" charset="0"/>
              <a:ea typeface="Roboto Slab" panose="020B0604020202020204" charset="0"/>
            </a:endParaRPr>
          </a:p>
        </p:txBody>
      </p:sp>
      <p:sp>
        <p:nvSpPr>
          <p:cNvPr id="48" name="TextBox 47"/>
          <p:cNvSpPr txBox="1"/>
          <p:nvPr/>
        </p:nvSpPr>
        <p:spPr>
          <a:xfrm>
            <a:off x="6109573" y="2585237"/>
            <a:ext cx="1024002" cy="400110"/>
          </a:xfrm>
          <a:prstGeom prst="rect">
            <a:avLst/>
          </a:prstGeom>
          <a:noFill/>
        </p:spPr>
        <p:txBody>
          <a:bodyPr wrap="square" rtlCol="0">
            <a:spAutoFit/>
          </a:bodyPr>
          <a:lstStyle/>
          <a:p>
            <a:r>
              <a:rPr lang="en-US" sz="2000" b="1" dirty="0" err="1" smtClean="0">
                <a:solidFill>
                  <a:schemeClr val="bg1">
                    <a:lumMod val="75000"/>
                  </a:schemeClr>
                </a:solidFill>
                <a:latin typeface="Roboto Slab" panose="020B0604020202020204" charset="0"/>
                <a:ea typeface="Roboto Slab" panose="020B0604020202020204" charset="0"/>
              </a:rPr>
              <a:t>Scala</a:t>
            </a:r>
            <a:endParaRPr lang="en-US" sz="2000" b="1" dirty="0">
              <a:solidFill>
                <a:schemeClr val="bg1">
                  <a:lumMod val="75000"/>
                </a:schemeClr>
              </a:solidFill>
              <a:latin typeface="Roboto Slab" panose="020B0604020202020204" charset="0"/>
              <a:ea typeface="Roboto Slab" panose="020B0604020202020204" charset="0"/>
            </a:endParaRPr>
          </a:p>
        </p:txBody>
      </p:sp>
      <p:cxnSp>
        <p:nvCxnSpPr>
          <p:cNvPr id="28" name="Straight Connector 27"/>
          <p:cNvCxnSpPr/>
          <p:nvPr/>
        </p:nvCxnSpPr>
        <p:spPr>
          <a:xfrm>
            <a:off x="5002070" y="1026552"/>
            <a:ext cx="0" cy="2447567"/>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729801" y="3839692"/>
            <a:ext cx="4205430" cy="1778479"/>
            <a:chOff x="992691" y="3308899"/>
            <a:chExt cx="4205430" cy="1778479"/>
          </a:xfrm>
        </p:grpSpPr>
        <p:pic>
          <p:nvPicPr>
            <p:cNvPr id="52" name="Picture 51"/>
            <p:cNvPicPr>
              <a:picLocks noChangeAspect="1"/>
            </p:cNvPicPr>
            <p:nvPr/>
          </p:nvPicPr>
          <p:blipFill rotWithShape="1">
            <a:blip r:embed="rId5"/>
            <a:srcRect l="15866" t="10827" r="18941" b="13488"/>
            <a:stretch/>
          </p:blipFill>
          <p:spPr>
            <a:xfrm>
              <a:off x="992691" y="3308899"/>
              <a:ext cx="970156" cy="1126274"/>
            </a:xfrm>
            <a:prstGeom prst="rect">
              <a:avLst/>
            </a:prstGeom>
          </p:spPr>
        </p:pic>
        <p:sp>
          <p:nvSpPr>
            <p:cNvPr id="55" name="TextBox 54"/>
            <p:cNvSpPr txBox="1"/>
            <p:nvPr/>
          </p:nvSpPr>
          <p:spPr>
            <a:xfrm>
              <a:off x="1783080" y="3782967"/>
              <a:ext cx="3190362" cy="584775"/>
            </a:xfrm>
            <a:prstGeom prst="rect">
              <a:avLst/>
            </a:prstGeom>
            <a:noFill/>
          </p:spPr>
          <p:txBody>
            <a:bodyPr wrap="square" rtlCol="0">
              <a:spAutoFit/>
            </a:bodyPr>
            <a:lstStyle/>
            <a:p>
              <a:r>
                <a:rPr lang="en-US" sz="3200" b="1" dirty="0" smtClean="0">
                  <a:solidFill>
                    <a:schemeClr val="tx1">
                      <a:lumMod val="65000"/>
                      <a:lumOff val="35000"/>
                    </a:schemeClr>
                  </a:solidFill>
                  <a:latin typeface="Roboto Slab" panose="020B0604020202020204" charset="0"/>
                  <a:ea typeface="Roboto Slab" panose="020B0604020202020204" charset="0"/>
                </a:rPr>
                <a:t>Stack-Overflow</a:t>
              </a:r>
              <a:endParaRPr lang="en-US" sz="3200" b="1" dirty="0">
                <a:solidFill>
                  <a:schemeClr val="tx1">
                    <a:lumMod val="65000"/>
                    <a:lumOff val="35000"/>
                  </a:schemeClr>
                </a:solidFill>
                <a:latin typeface="Roboto Slab" panose="020B0604020202020204" charset="0"/>
                <a:ea typeface="Roboto Slab" panose="020B0604020202020204" charset="0"/>
              </a:endParaRPr>
            </a:p>
          </p:txBody>
        </p:sp>
        <p:sp>
          <p:nvSpPr>
            <p:cNvPr id="31" name="TextBox 30"/>
            <p:cNvSpPr txBox="1"/>
            <p:nvPr/>
          </p:nvSpPr>
          <p:spPr>
            <a:xfrm>
              <a:off x="1200019" y="4502603"/>
              <a:ext cx="3998102" cy="584775"/>
            </a:xfrm>
            <a:prstGeom prst="rect">
              <a:avLst/>
            </a:prstGeom>
            <a:noFill/>
          </p:spPr>
          <p:txBody>
            <a:bodyPr wrap="square" rtlCol="0">
              <a:spAutoFit/>
            </a:bodyPr>
            <a:lstStyle/>
            <a:p>
              <a:r>
                <a:rPr lang="en-US" sz="1600" dirty="0" smtClean="0">
                  <a:latin typeface="Roboto Slab" panose="020B0604020202020204" charset="0"/>
                  <a:ea typeface="Roboto Slab" panose="020B0604020202020204" charset="0"/>
                </a:rPr>
                <a:t>Community of </a:t>
              </a:r>
              <a:r>
                <a:rPr lang="en-US" sz="1600" b="1" dirty="0" smtClean="0">
                  <a:latin typeface="Roboto Slab" panose="020B0604020202020204" charset="0"/>
                  <a:ea typeface="Roboto Slab" panose="020B0604020202020204" charset="0"/>
                </a:rPr>
                <a:t>Active</a:t>
              </a:r>
              <a:r>
                <a:rPr lang="en-US" sz="1600" dirty="0" smtClean="0">
                  <a:latin typeface="Roboto Slab" panose="020B0604020202020204" charset="0"/>
                  <a:ea typeface="Roboto Slab" panose="020B0604020202020204" charset="0"/>
                </a:rPr>
                <a:t> users </a:t>
              </a:r>
            </a:p>
            <a:p>
              <a:r>
                <a:rPr lang="en-US" sz="1600" b="1" dirty="0">
                  <a:latin typeface="Roboto Slab" panose="020B0604020202020204" charset="0"/>
                  <a:ea typeface="Roboto Slab" panose="020B0604020202020204" charset="0"/>
                </a:rPr>
                <a:t>W</a:t>
              </a:r>
              <a:r>
                <a:rPr lang="en-US" sz="1600" b="1" dirty="0" smtClean="0">
                  <a:latin typeface="Roboto Slab" panose="020B0604020202020204" charset="0"/>
                  <a:ea typeface="Roboto Slab" panose="020B0604020202020204" charset="0"/>
                </a:rPr>
                <a:t>orking</a:t>
              </a:r>
              <a:r>
                <a:rPr lang="en-US" sz="1600" dirty="0" smtClean="0">
                  <a:latin typeface="Roboto Slab" panose="020B0604020202020204" charset="0"/>
                  <a:ea typeface="Roboto Slab" panose="020B0604020202020204" charset="0"/>
                </a:rPr>
                <a:t> on Data Science Technology</a:t>
              </a:r>
              <a:endParaRPr lang="en-US" sz="1600" dirty="0">
                <a:latin typeface="Roboto Slab" panose="020B0604020202020204" charset="0"/>
                <a:ea typeface="Roboto Slab" panose="020B0604020202020204" charset="0"/>
              </a:endParaRPr>
            </a:p>
          </p:txBody>
        </p:sp>
      </p:grpSp>
      <p:grpSp>
        <p:nvGrpSpPr>
          <p:cNvPr id="33" name="Group 32"/>
          <p:cNvGrpSpPr/>
          <p:nvPr/>
        </p:nvGrpSpPr>
        <p:grpSpPr>
          <a:xfrm>
            <a:off x="4831383" y="4142709"/>
            <a:ext cx="4127790" cy="1505470"/>
            <a:chOff x="5094273" y="3611916"/>
            <a:chExt cx="4127790" cy="1505470"/>
          </a:xfrm>
        </p:grpSpPr>
        <p:pic>
          <p:nvPicPr>
            <p:cNvPr id="53" name="Picture 2" descr="http://www.kirkcosiermusic.com/wp-content/uploads/2015/05/twitter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4273" y="3611916"/>
              <a:ext cx="1079137" cy="80935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6008398" y="3788016"/>
              <a:ext cx="1828681" cy="584775"/>
            </a:xfrm>
            <a:prstGeom prst="rect">
              <a:avLst/>
            </a:prstGeom>
            <a:noFill/>
          </p:spPr>
          <p:txBody>
            <a:bodyPr wrap="square" rtlCol="0">
              <a:spAutoFit/>
            </a:bodyPr>
            <a:lstStyle/>
            <a:p>
              <a:r>
                <a:rPr lang="en-US" sz="3200" b="1" dirty="0" smtClean="0">
                  <a:solidFill>
                    <a:schemeClr val="tx1">
                      <a:lumMod val="65000"/>
                      <a:lumOff val="35000"/>
                    </a:schemeClr>
                  </a:solidFill>
                  <a:latin typeface="Roboto Slab" panose="020B0604020202020204" charset="0"/>
                  <a:ea typeface="Roboto Slab" panose="020B0604020202020204" charset="0"/>
                </a:rPr>
                <a:t>Twitter</a:t>
              </a:r>
              <a:endParaRPr lang="en-US" sz="3200" b="1" dirty="0">
                <a:solidFill>
                  <a:schemeClr val="tx1">
                    <a:lumMod val="65000"/>
                    <a:lumOff val="35000"/>
                  </a:schemeClr>
                </a:solidFill>
                <a:latin typeface="Roboto Slab" panose="020B0604020202020204" charset="0"/>
                <a:ea typeface="Roboto Slab" panose="020B0604020202020204" charset="0"/>
              </a:endParaRPr>
            </a:p>
          </p:txBody>
        </p:sp>
        <p:sp>
          <p:nvSpPr>
            <p:cNvPr id="57" name="TextBox 56"/>
            <p:cNvSpPr txBox="1"/>
            <p:nvPr/>
          </p:nvSpPr>
          <p:spPr>
            <a:xfrm>
              <a:off x="5223961" y="4532611"/>
              <a:ext cx="3998102" cy="584775"/>
            </a:xfrm>
            <a:prstGeom prst="rect">
              <a:avLst/>
            </a:prstGeom>
            <a:noFill/>
          </p:spPr>
          <p:txBody>
            <a:bodyPr wrap="square" rtlCol="0">
              <a:spAutoFit/>
            </a:bodyPr>
            <a:lstStyle/>
            <a:p>
              <a:r>
                <a:rPr lang="en-US" sz="1600" dirty="0" smtClean="0">
                  <a:latin typeface="Roboto Slab" panose="020B0604020202020204" charset="0"/>
                  <a:ea typeface="Roboto Slab" panose="020B0604020202020204" charset="0"/>
                </a:rPr>
                <a:t>Social Network of </a:t>
              </a:r>
              <a:r>
                <a:rPr lang="en-US" sz="1600" b="1" dirty="0" smtClean="0">
                  <a:latin typeface="Roboto Slab" panose="020B0604020202020204" charset="0"/>
                  <a:ea typeface="Roboto Slab" panose="020B0604020202020204" charset="0"/>
                </a:rPr>
                <a:t>Common </a:t>
              </a:r>
              <a:r>
                <a:rPr lang="en-US" sz="1600" dirty="0" smtClean="0">
                  <a:latin typeface="Roboto Slab" panose="020B0604020202020204" charset="0"/>
                  <a:ea typeface="Roboto Slab" panose="020B0604020202020204" charset="0"/>
                </a:rPr>
                <a:t>users </a:t>
              </a:r>
              <a:r>
                <a:rPr lang="en-US" sz="1600" b="1" dirty="0">
                  <a:latin typeface="Roboto Slab" panose="020B0604020202020204" charset="0"/>
                  <a:ea typeface="Roboto Slab" panose="020B0604020202020204" charset="0"/>
                </a:rPr>
                <a:t>I</a:t>
              </a:r>
              <a:r>
                <a:rPr lang="en-US" sz="1600" b="1" dirty="0" smtClean="0">
                  <a:latin typeface="Roboto Slab" panose="020B0604020202020204" charset="0"/>
                  <a:ea typeface="Roboto Slab" panose="020B0604020202020204" charset="0"/>
                </a:rPr>
                <a:t>nterested</a:t>
              </a:r>
              <a:r>
                <a:rPr lang="en-US" sz="1600" dirty="0" smtClean="0">
                  <a:latin typeface="Roboto Slab" panose="020B0604020202020204" charset="0"/>
                  <a:ea typeface="Roboto Slab" panose="020B0604020202020204" charset="0"/>
                </a:rPr>
                <a:t> in Data Science Technology</a:t>
              </a:r>
              <a:endParaRPr lang="en-US" sz="1600" dirty="0">
                <a:latin typeface="Roboto Slab" panose="020B0604020202020204" charset="0"/>
                <a:ea typeface="Roboto Slab" panose="020B0604020202020204" charset="0"/>
              </a:endParaRPr>
            </a:p>
          </p:txBody>
        </p: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body" idx="1"/>
          </p:nvPr>
        </p:nvSpPr>
        <p:spPr>
          <a:xfrm>
            <a:off x="1215300" y="2501400"/>
            <a:ext cx="6947393" cy="1093199"/>
          </a:xfrm>
          <a:prstGeom prst="rect">
            <a:avLst/>
          </a:prstGeom>
        </p:spPr>
        <p:txBody>
          <a:bodyPr lIns="91425" tIns="91425" rIns="91425" bIns="91425" anchor="t" anchorCtr="0">
            <a:noAutofit/>
          </a:bodyPr>
          <a:lstStyle/>
          <a:p>
            <a:pPr>
              <a:buClr>
                <a:srgbClr val="CFD8DC"/>
              </a:buClr>
              <a:buNone/>
            </a:pPr>
            <a:r>
              <a:rPr lang="en" sz="4000" b="1" dirty="0">
                <a:solidFill>
                  <a:schemeClr val="tx1">
                    <a:lumMod val="65000"/>
                    <a:lumOff val="35000"/>
                  </a:schemeClr>
                </a:solidFill>
              </a:rPr>
              <a:t>You are cruising along..</a:t>
            </a:r>
          </a:p>
          <a:p>
            <a:pPr>
              <a:buClr>
                <a:srgbClr val="CFD8DC"/>
              </a:buClr>
              <a:buNone/>
            </a:pPr>
            <a:r>
              <a:rPr lang="en-US" sz="4000" b="1" dirty="0">
                <a:solidFill>
                  <a:schemeClr val="tx1">
                    <a:lumMod val="65000"/>
                    <a:lumOff val="35000"/>
                  </a:schemeClr>
                </a:solidFill>
              </a:rPr>
              <a:t>a</a:t>
            </a:r>
            <a:r>
              <a:rPr lang="en" sz="4000" b="1" dirty="0">
                <a:solidFill>
                  <a:schemeClr val="tx1">
                    <a:lumMod val="65000"/>
                    <a:lumOff val="35000"/>
                  </a:schemeClr>
                </a:solidFill>
              </a:rPr>
              <a:t>nd then</a:t>
            </a:r>
            <a:r>
              <a:rPr lang="en" sz="4000" b="1" dirty="0"/>
              <a:t> </a:t>
            </a:r>
            <a:r>
              <a:rPr lang="en" sz="4000" b="1" dirty="0" smtClean="0">
                <a:solidFill>
                  <a:srgbClr val="0091EA"/>
                </a:solidFill>
              </a:rPr>
              <a:t>Technology </a:t>
            </a:r>
            <a:r>
              <a:rPr lang="en" sz="4000" b="1" dirty="0">
                <a:solidFill>
                  <a:srgbClr val="0091EA"/>
                </a:solidFill>
              </a:rPr>
              <a:t>changes..</a:t>
            </a:r>
          </a:p>
          <a:p>
            <a:pPr>
              <a:buClr>
                <a:srgbClr val="CFD8DC"/>
              </a:buClr>
              <a:buNone/>
            </a:pPr>
            <a:r>
              <a:rPr lang="en" sz="4000" b="1" dirty="0">
                <a:solidFill>
                  <a:schemeClr val="tx1">
                    <a:lumMod val="65000"/>
                    <a:lumOff val="35000"/>
                  </a:schemeClr>
                </a:solidFill>
              </a:rPr>
              <a:t>You have to </a:t>
            </a:r>
            <a:r>
              <a:rPr lang="en" sz="4000" b="1" dirty="0">
                <a:solidFill>
                  <a:srgbClr val="0091EA"/>
                </a:solidFill>
              </a:rPr>
              <a:t>adapt.!!</a:t>
            </a:r>
          </a:p>
          <a:p>
            <a:pPr>
              <a:spcBef>
                <a:spcPts val="0"/>
              </a:spcBef>
              <a:buNone/>
            </a:pPr>
            <a:endParaRPr lang="en" dirty="0"/>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grpSp>
        <p:nvGrpSpPr>
          <p:cNvPr id="21" name="Group 20"/>
          <p:cNvGrpSpPr/>
          <p:nvPr/>
        </p:nvGrpSpPr>
        <p:grpSpPr>
          <a:xfrm>
            <a:off x="198993" y="2250321"/>
            <a:ext cx="4738332" cy="2950959"/>
            <a:chOff x="1728737" y="3316369"/>
            <a:chExt cx="6213115" cy="3801462"/>
          </a:xfrm>
        </p:grpSpPr>
        <p:grpSp>
          <p:nvGrpSpPr>
            <p:cNvPr id="16" name="Group 15"/>
            <p:cNvGrpSpPr/>
            <p:nvPr/>
          </p:nvGrpSpPr>
          <p:grpSpPr>
            <a:xfrm>
              <a:off x="1728737" y="3316369"/>
              <a:ext cx="6085611" cy="3541631"/>
              <a:chOff x="1728737" y="3316369"/>
              <a:chExt cx="6085611" cy="3541631"/>
            </a:xfrm>
          </p:grpSpPr>
          <p:pic>
            <p:nvPicPr>
              <p:cNvPr id="14" name="Picture 13"/>
              <p:cNvPicPr>
                <a:picLocks noChangeAspect="1"/>
              </p:cNvPicPr>
              <p:nvPr/>
            </p:nvPicPr>
            <p:blipFill rotWithShape="1">
              <a:blip r:embed="rId3"/>
              <a:srcRect t="5283"/>
              <a:stretch/>
            </p:blipFill>
            <p:spPr>
              <a:xfrm>
                <a:off x="1728737" y="3624146"/>
                <a:ext cx="6085611" cy="3233854"/>
              </a:xfrm>
              <a:prstGeom prst="rect">
                <a:avLst/>
              </a:prstGeom>
            </p:spPr>
          </p:pic>
          <p:sp>
            <p:nvSpPr>
              <p:cNvPr id="15" name="TextBox 14"/>
              <p:cNvSpPr txBox="1"/>
              <p:nvPr/>
            </p:nvSpPr>
            <p:spPr>
              <a:xfrm>
                <a:off x="3656551" y="3316369"/>
                <a:ext cx="2369749" cy="307777"/>
              </a:xfrm>
              <a:prstGeom prst="rect">
                <a:avLst/>
              </a:prstGeom>
              <a:noFill/>
            </p:spPr>
            <p:txBody>
              <a:bodyPr wrap="square" rtlCol="0">
                <a:spAutoFit/>
              </a:bodyPr>
              <a:lstStyle/>
              <a:p>
                <a:r>
                  <a:rPr lang="en-US" b="1" dirty="0" smtClean="0"/>
                  <a:t>Data Science Jobs</a:t>
                </a:r>
                <a:endParaRPr lang="en-US" b="1" dirty="0"/>
              </a:p>
            </p:txBody>
          </p:sp>
        </p:grpSp>
        <p:sp>
          <p:nvSpPr>
            <p:cNvPr id="34" name="TextBox 33"/>
            <p:cNvSpPr txBox="1"/>
            <p:nvPr/>
          </p:nvSpPr>
          <p:spPr>
            <a:xfrm>
              <a:off x="5634342" y="6760998"/>
              <a:ext cx="2307510" cy="356833"/>
            </a:xfrm>
            <a:prstGeom prst="rect">
              <a:avLst/>
            </a:prstGeom>
            <a:noFill/>
          </p:spPr>
          <p:txBody>
            <a:bodyPr wrap="square" rtlCol="0">
              <a:spAutoFit/>
            </a:bodyPr>
            <a:lstStyle/>
            <a:p>
              <a:pPr algn="r"/>
              <a:r>
                <a:rPr lang="en-US" sz="1200" i="1" dirty="0" smtClean="0">
                  <a:hlinkClick r:id="rId4"/>
                </a:rPr>
                <a:t>Source: Indeed.com</a:t>
              </a:r>
              <a:endParaRPr lang="en-US" sz="1200" i="1" dirty="0"/>
            </a:p>
          </p:txBody>
        </p:sp>
      </p:grpSp>
      <p:cxnSp>
        <p:nvCxnSpPr>
          <p:cNvPr id="103" name="Shape 103"/>
          <p:cNvCxnSpPr/>
          <p:nvPr/>
        </p:nvCxnSpPr>
        <p:spPr>
          <a:xfrm rot="10800000" flipH="1">
            <a:off x="6282450" y="705374"/>
            <a:ext cx="121500" cy="518700"/>
          </a:xfrm>
          <a:prstGeom prst="straightConnector1">
            <a:avLst/>
          </a:prstGeom>
          <a:noFill/>
          <a:ln w="9525" cap="flat" cmpd="sng">
            <a:solidFill>
              <a:srgbClr val="CFD8DC"/>
            </a:solidFill>
            <a:prstDash val="solid"/>
            <a:round/>
            <a:headEnd type="none" w="lg" len="lg"/>
            <a:tailEnd type="none" w="lg" len="lg"/>
          </a:ln>
        </p:spPr>
      </p:cxnSp>
      <p:cxnSp>
        <p:nvCxnSpPr>
          <p:cNvPr id="104" name="Shape 104"/>
          <p:cNvCxnSpPr/>
          <p:nvPr/>
        </p:nvCxnSpPr>
        <p:spPr>
          <a:xfrm flipH="1">
            <a:off x="7133575" y="1483475"/>
            <a:ext cx="332399" cy="267599"/>
          </a:xfrm>
          <a:prstGeom prst="straightConnector1">
            <a:avLst/>
          </a:prstGeom>
          <a:noFill/>
          <a:ln w="9525" cap="flat" cmpd="sng">
            <a:solidFill>
              <a:srgbClr val="CFD8DC"/>
            </a:solidFill>
            <a:prstDash val="solid"/>
            <a:round/>
            <a:headEnd type="none" w="lg" len="lg"/>
            <a:tailEnd type="none" w="lg" len="lg"/>
          </a:ln>
        </p:spPr>
      </p:cxnSp>
      <p:cxnSp>
        <p:nvCxnSpPr>
          <p:cNvPr id="105" name="Shape 105"/>
          <p:cNvCxnSpPr>
            <a:endCxn id="100" idx="6"/>
          </p:cNvCxnSpPr>
          <p:nvPr/>
        </p:nvCxnSpPr>
        <p:spPr>
          <a:xfrm flipH="1" flipV="1">
            <a:off x="7319096" y="2106301"/>
            <a:ext cx="1124100" cy="345073"/>
          </a:xfrm>
          <a:prstGeom prst="straightConnector1">
            <a:avLst/>
          </a:prstGeom>
          <a:noFill/>
          <a:ln w="9525" cap="flat" cmpd="sng">
            <a:solidFill>
              <a:srgbClr val="CFD8DC"/>
            </a:solidFill>
            <a:prstDash val="solid"/>
            <a:round/>
            <a:headEnd type="none" w="lg" len="lg"/>
            <a:tailEnd type="none" w="lg" len="lg"/>
          </a:ln>
        </p:spPr>
      </p:cxnSp>
      <p:grpSp>
        <p:nvGrpSpPr>
          <p:cNvPr id="23" name="Group 22"/>
          <p:cNvGrpSpPr/>
          <p:nvPr/>
        </p:nvGrpSpPr>
        <p:grpSpPr>
          <a:xfrm>
            <a:off x="5542156" y="1224074"/>
            <a:ext cx="1776940" cy="1764453"/>
            <a:chOff x="4860600" y="1212825"/>
            <a:chExt cx="2470200" cy="2470200"/>
          </a:xfrm>
        </p:grpSpPr>
        <p:pic>
          <p:nvPicPr>
            <p:cNvPr id="11" name="Picture 10"/>
            <p:cNvPicPr>
              <a:picLocks noChangeAspect="1"/>
            </p:cNvPicPr>
            <p:nvPr/>
          </p:nvPicPr>
          <p:blipFill>
            <a:blip r:embed="rId5"/>
            <a:stretch>
              <a:fillRect/>
            </a:stretch>
          </p:blipFill>
          <p:spPr>
            <a:xfrm>
              <a:off x="5094898" y="1973037"/>
              <a:ext cx="1309052" cy="1309052"/>
            </a:xfrm>
            <a:prstGeom prst="rect">
              <a:avLst/>
            </a:prstGeom>
          </p:spPr>
        </p:pic>
        <p:pic>
          <p:nvPicPr>
            <p:cNvPr id="26" name="Picture 2" descr="http://www.kirkcosiermusic.com/wp-content/uploads/2015/05/twitter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5042" y="1881582"/>
              <a:ext cx="755092" cy="566318"/>
            </a:xfrm>
            <a:prstGeom prst="rect">
              <a:avLst/>
            </a:prstGeom>
            <a:noFill/>
            <a:extLst>
              <a:ext uri="{909E8E84-426E-40DD-AFC4-6F175D3DCCD1}">
                <a14:hiddenFill xmlns:a14="http://schemas.microsoft.com/office/drawing/2010/main">
                  <a:solidFill>
                    <a:srgbClr val="FFFFFF"/>
                  </a:solidFill>
                </a14:hiddenFill>
              </a:ext>
            </a:extLst>
          </p:spPr>
        </p:pic>
        <p:sp>
          <p:nvSpPr>
            <p:cNvPr id="100" name="Shape 100"/>
            <p:cNvSpPr/>
            <p:nvPr/>
          </p:nvSpPr>
          <p:spPr>
            <a:xfrm>
              <a:off x="4860600" y="1212825"/>
              <a:ext cx="2470200" cy="2470200"/>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6" name="Shape 106"/>
            <p:cNvSpPr/>
            <p:nvPr/>
          </p:nvSpPr>
          <p:spPr>
            <a:xfrm>
              <a:off x="5057825" y="1410050"/>
              <a:ext cx="2075700" cy="2075700"/>
            </a:xfrm>
            <a:prstGeom prst="ellipse">
              <a:avLst/>
            </a:prstGeom>
            <a:noFill/>
            <a:ln w="57150" cap="flat" cmpd="sng">
              <a:solidFill>
                <a:srgbClr val="CFD8DC"/>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grpSp>
        <p:nvGrpSpPr>
          <p:cNvPr id="24" name="Group 23"/>
          <p:cNvGrpSpPr/>
          <p:nvPr/>
        </p:nvGrpSpPr>
        <p:grpSpPr>
          <a:xfrm>
            <a:off x="2714232" y="5344042"/>
            <a:ext cx="5014836" cy="1364951"/>
            <a:chOff x="2714232" y="5344042"/>
            <a:chExt cx="5014836" cy="1364951"/>
          </a:xfrm>
        </p:grpSpPr>
        <p:sp>
          <p:nvSpPr>
            <p:cNvPr id="28" name="Shape 101"/>
            <p:cNvSpPr txBox="1">
              <a:spLocks/>
            </p:cNvSpPr>
            <p:nvPr/>
          </p:nvSpPr>
          <p:spPr>
            <a:xfrm>
              <a:off x="3692327" y="5344042"/>
              <a:ext cx="4036741" cy="1364951"/>
            </a:xfrm>
            <a:prstGeom prst="rect">
              <a:avLst/>
            </a:prstGeom>
            <a:noFill/>
            <a:ln>
              <a:noFill/>
            </a:ln>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0091EA"/>
                </a:buClr>
                <a:buSzPct val="100000"/>
                <a:buFont typeface="Roboto Slab"/>
                <a:buNone/>
                <a:defRPr sz="2000" b="0" i="0" u="none" strike="noStrike" cap="none" baseline="0">
                  <a:solidFill>
                    <a:srgbClr val="0091EA"/>
                  </a:solidFill>
                  <a:latin typeface="Roboto Slab"/>
                  <a:ea typeface="Roboto Slab"/>
                  <a:cs typeface="Roboto Slab"/>
                  <a:sym typeface="Roboto Slab"/>
                  <a:rtl val="0"/>
                </a:defRPr>
              </a:lvl1pPr>
              <a:lvl2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r>
                <a:rPr lang="en" sz="4400" b="1" dirty="0" smtClean="0"/>
                <a:t>Organizations</a:t>
              </a:r>
            </a:p>
            <a:p>
              <a:r>
                <a:rPr lang="en" sz="2800" b="1" dirty="0" smtClean="0">
                  <a:solidFill>
                    <a:schemeClr val="tx1">
                      <a:lumMod val="50000"/>
                      <a:lumOff val="50000"/>
                    </a:schemeClr>
                  </a:solidFill>
                </a:rPr>
                <a:t>Resource Allocation</a:t>
              </a:r>
              <a:endParaRPr lang="en" sz="2800" b="1" dirty="0">
                <a:solidFill>
                  <a:schemeClr val="tx1">
                    <a:lumMod val="50000"/>
                    <a:lumOff val="50000"/>
                  </a:schemeClr>
                </a:solidFill>
              </a:endParaRPr>
            </a:p>
          </p:txBody>
        </p:sp>
        <p:pic>
          <p:nvPicPr>
            <p:cNvPr id="3074" name="Picture 2" descr="https://cdn0.iconfinder.com/data/icons/business-11/460/management-level-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4232" y="5604375"/>
              <a:ext cx="978095" cy="9780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03" y="282247"/>
            <a:ext cx="5271101" cy="1438913"/>
            <a:chOff x="96203" y="282247"/>
            <a:chExt cx="5271101" cy="1438913"/>
          </a:xfrm>
        </p:grpSpPr>
        <p:sp>
          <p:nvSpPr>
            <p:cNvPr id="29" name="Shape 101"/>
            <p:cNvSpPr txBox="1">
              <a:spLocks/>
            </p:cNvSpPr>
            <p:nvPr/>
          </p:nvSpPr>
          <p:spPr>
            <a:xfrm>
              <a:off x="1330563" y="282247"/>
              <a:ext cx="4036741" cy="1364951"/>
            </a:xfrm>
            <a:prstGeom prst="rect">
              <a:avLst/>
            </a:prstGeom>
            <a:noFill/>
            <a:ln>
              <a:noFill/>
            </a:ln>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0091EA"/>
                </a:buClr>
                <a:buSzPct val="100000"/>
                <a:buFont typeface="Roboto Slab"/>
                <a:buNone/>
                <a:defRPr sz="2000" b="0" i="0" u="none" strike="noStrike" cap="none" baseline="0">
                  <a:solidFill>
                    <a:srgbClr val="0091EA"/>
                  </a:solidFill>
                  <a:latin typeface="Roboto Slab"/>
                  <a:ea typeface="Roboto Slab"/>
                  <a:cs typeface="Roboto Slab"/>
                  <a:sym typeface="Roboto Slab"/>
                  <a:rtl val="0"/>
                </a:defRPr>
              </a:lvl1pPr>
              <a:lvl2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r>
                <a:rPr lang="en" sz="4400" b="1" dirty="0" smtClean="0"/>
                <a:t>Universities</a:t>
              </a:r>
            </a:p>
            <a:p>
              <a:r>
                <a:rPr lang="en" sz="2800" b="1" dirty="0" smtClean="0">
                  <a:solidFill>
                    <a:schemeClr val="tx1">
                      <a:lumMod val="50000"/>
                      <a:lumOff val="50000"/>
                    </a:schemeClr>
                  </a:solidFill>
                </a:rPr>
                <a:t>Update Curriculum</a:t>
              </a:r>
              <a:endParaRPr lang="en" sz="2800" b="1" dirty="0">
                <a:solidFill>
                  <a:schemeClr val="tx1">
                    <a:lumMod val="50000"/>
                    <a:lumOff val="50000"/>
                  </a:schemeClr>
                </a:solidFill>
              </a:endParaRPr>
            </a:p>
          </p:txBody>
        </p:sp>
        <p:pic>
          <p:nvPicPr>
            <p:cNvPr id="3076" name="Picture 4" descr="http://kompareit.com/blog/wp-content/uploads/2012/07/graduation-cap-01.jpg"/>
            <p:cNvPicPr>
              <a:picLocks noChangeAspect="1" noChangeArrowheads="1"/>
            </p:cNvPicPr>
            <p:nvPr/>
          </p:nvPicPr>
          <p:blipFill>
            <a:blip r:embed="rId8">
              <a:extLst>
                <a:ext uri="{BEBA8EAE-BF5A-486C-A8C5-ECC9F3942E4B}">
                  <a14:imgProps xmlns:a14="http://schemas.microsoft.com/office/drawing/2010/main">
                    <a14:imgLayer r:embed="rId9">
                      <a14:imgEffect>
                        <a14:saturation sat="78000"/>
                      </a14:imgEffect>
                    </a14:imgLayer>
                  </a14:imgProps>
                </a:ext>
                <a:ext uri="{28A0092B-C50C-407E-A947-70E740481C1C}">
                  <a14:useLocalDpi xmlns:a14="http://schemas.microsoft.com/office/drawing/2010/main" val="0"/>
                </a:ext>
              </a:extLst>
            </a:blip>
            <a:srcRect/>
            <a:stretch>
              <a:fillRect/>
            </a:stretch>
          </p:blipFill>
          <p:spPr bwMode="auto">
            <a:xfrm>
              <a:off x="96203" y="406599"/>
              <a:ext cx="1314561" cy="13145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4937325" y="2783904"/>
            <a:ext cx="4347841" cy="1364951"/>
            <a:chOff x="4937325" y="2783904"/>
            <a:chExt cx="4347841" cy="1364951"/>
          </a:xfrm>
        </p:grpSpPr>
        <p:sp>
          <p:nvSpPr>
            <p:cNvPr id="32" name="Shape 101"/>
            <p:cNvSpPr txBox="1">
              <a:spLocks/>
            </p:cNvSpPr>
            <p:nvPr/>
          </p:nvSpPr>
          <p:spPr>
            <a:xfrm>
              <a:off x="5855412" y="2783904"/>
              <a:ext cx="3429754" cy="1364951"/>
            </a:xfrm>
            <a:prstGeom prst="rect">
              <a:avLst/>
            </a:prstGeom>
            <a:noFill/>
            <a:ln>
              <a:noFill/>
            </a:ln>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0091EA"/>
                </a:buClr>
                <a:buSzPct val="100000"/>
                <a:buFont typeface="Roboto Slab"/>
                <a:buNone/>
                <a:defRPr sz="2000" b="0" i="0" u="none" strike="noStrike" cap="none" baseline="0">
                  <a:solidFill>
                    <a:srgbClr val="0091EA"/>
                  </a:solidFill>
                  <a:latin typeface="Roboto Slab"/>
                  <a:ea typeface="Roboto Slab"/>
                  <a:cs typeface="Roboto Slab"/>
                  <a:sym typeface="Roboto Slab"/>
                  <a:rtl val="0"/>
                </a:defRPr>
              </a:lvl1pPr>
              <a:lvl2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r>
                <a:rPr lang="en" sz="4400" b="1" dirty="0" smtClean="0"/>
                <a:t>Us</a:t>
              </a:r>
              <a:r>
                <a:rPr lang="en" sz="4400" b="1" dirty="0"/>
                <a:t>e</a:t>
              </a:r>
              <a:r>
                <a:rPr lang="en" sz="4400" b="1" dirty="0" smtClean="0"/>
                <a:t>rs</a:t>
              </a:r>
            </a:p>
            <a:p>
              <a:r>
                <a:rPr lang="en" sz="2800" b="1" dirty="0" smtClean="0">
                  <a:solidFill>
                    <a:schemeClr val="tx1">
                      <a:lumMod val="50000"/>
                      <a:lumOff val="50000"/>
                    </a:schemeClr>
                  </a:solidFill>
                </a:rPr>
                <a:t>Skill Development</a:t>
              </a:r>
              <a:endParaRPr lang="en" sz="2800" b="1" dirty="0">
                <a:solidFill>
                  <a:schemeClr val="tx1">
                    <a:lumMod val="50000"/>
                    <a:lumOff val="50000"/>
                  </a:schemeClr>
                </a:solidFill>
              </a:endParaRPr>
            </a:p>
          </p:txBody>
        </p:sp>
        <p:pic>
          <p:nvPicPr>
            <p:cNvPr id="3080" name="Picture 8" descr="http://simpleicon.com/wp-content/uploads/user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37325" y="3047454"/>
              <a:ext cx="1015326" cy="10153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7890814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ctrTitle"/>
          </p:nvPr>
        </p:nvSpPr>
        <p:spPr>
          <a:xfrm>
            <a:off x="1546025" y="2034925"/>
            <a:ext cx="5832600" cy="1546500"/>
          </a:xfrm>
          <a:prstGeom prst="rect">
            <a:avLst/>
          </a:prstGeom>
        </p:spPr>
        <p:txBody>
          <a:bodyPr lIns="91425" tIns="91425" rIns="91425" bIns="91425" anchor="b" anchorCtr="0">
            <a:noAutofit/>
          </a:bodyPr>
          <a:lstStyle/>
          <a:p>
            <a:pPr rtl="0">
              <a:spcBef>
                <a:spcPts val="0"/>
              </a:spcBef>
              <a:buNone/>
            </a:pPr>
            <a:r>
              <a:rPr lang="en" sz="6000" dirty="0">
                <a:solidFill>
                  <a:srgbClr val="CFD8DC"/>
                </a:solidFill>
              </a:rPr>
              <a:t>2</a:t>
            </a:r>
            <a:r>
              <a:rPr lang="en" sz="6000" dirty="0" smtClean="0">
                <a:solidFill>
                  <a:srgbClr val="CFD8DC"/>
                </a:solidFill>
              </a:rPr>
              <a:t>.</a:t>
            </a:r>
            <a:endParaRPr lang="en" sz="6000" dirty="0">
              <a:solidFill>
                <a:srgbClr val="CFD8DC"/>
              </a:solidFill>
            </a:endParaRPr>
          </a:p>
          <a:p>
            <a:pPr lvl="0" rtl="0">
              <a:spcBef>
                <a:spcPts val="0"/>
              </a:spcBef>
              <a:buNone/>
            </a:pPr>
            <a:r>
              <a:rPr lang="en" dirty="0" smtClean="0"/>
              <a:t>Background</a:t>
            </a:r>
            <a:endParaRPr lang="en" dirty="0"/>
          </a:p>
        </p:txBody>
      </p:sp>
      <p:sp>
        <p:nvSpPr>
          <p:cNvPr id="84" name="Shape 84"/>
          <p:cNvSpPr txBox="1">
            <a:spLocks noGrp="1"/>
          </p:cNvSpPr>
          <p:nvPr>
            <p:ph type="subTitle" idx="1"/>
          </p:nvPr>
        </p:nvSpPr>
        <p:spPr>
          <a:xfrm>
            <a:off x="1546024" y="3710548"/>
            <a:ext cx="6527459" cy="10464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4258634779"/>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691376" y="410826"/>
            <a:ext cx="8140390" cy="936899"/>
          </a:xfrm>
          <a:prstGeom prst="rect">
            <a:avLst/>
          </a:prstGeom>
        </p:spPr>
        <p:txBody>
          <a:bodyPr lIns="91425" tIns="91425" rIns="91425" bIns="91425" anchor="b" anchorCtr="0">
            <a:noAutofit/>
          </a:bodyPr>
          <a:lstStyle/>
          <a:p>
            <a:pPr lvl="0" rtl="0">
              <a:spcBef>
                <a:spcPts val="0"/>
              </a:spcBef>
              <a:buNone/>
            </a:pPr>
            <a:r>
              <a:rPr lang="en" sz="4000" b="1" dirty="0"/>
              <a:t>How </a:t>
            </a:r>
            <a:r>
              <a:rPr lang="en" sz="4000" b="1" dirty="0" smtClean="0"/>
              <a:t>it was </a:t>
            </a:r>
            <a:r>
              <a:rPr lang="en" sz="4000" b="1" dirty="0"/>
              <a:t>handled in the past?</a:t>
            </a:r>
          </a:p>
        </p:txBody>
      </p:sp>
      <p:sp>
        <p:nvSpPr>
          <p:cNvPr id="214" name="Shape 214"/>
          <p:cNvSpPr txBox="1">
            <a:spLocks noGrp="1"/>
          </p:cNvSpPr>
          <p:nvPr>
            <p:ph type="body" idx="1"/>
          </p:nvPr>
        </p:nvSpPr>
        <p:spPr>
          <a:xfrm>
            <a:off x="986025" y="4070194"/>
            <a:ext cx="2582081" cy="1559700"/>
          </a:xfrm>
          <a:prstGeom prst="rect">
            <a:avLst/>
          </a:prstGeom>
        </p:spPr>
        <p:txBody>
          <a:bodyPr lIns="91425" tIns="91425" rIns="91425" bIns="91425" anchor="t" anchorCtr="0">
            <a:noAutofit/>
          </a:bodyPr>
          <a:lstStyle/>
          <a:p>
            <a:pPr lvl="0">
              <a:buNone/>
            </a:pPr>
            <a:r>
              <a:rPr lang="en-US" b="1" dirty="0"/>
              <a:t>April Edwards </a:t>
            </a:r>
            <a:r>
              <a:rPr lang="en-US" b="1" dirty="0" err="1" smtClean="0"/>
              <a:t>Kontostathis</a:t>
            </a:r>
            <a:r>
              <a:rPr lang="en-US" b="1" dirty="0" smtClean="0"/>
              <a:t> </a:t>
            </a:r>
          </a:p>
          <a:p>
            <a:pPr lvl="0">
              <a:buNone/>
            </a:pPr>
            <a:r>
              <a:rPr lang="en-US" sz="1600" dirty="0" smtClean="0"/>
              <a:t>Emerging Trend Detection using Text Mining.</a:t>
            </a:r>
          </a:p>
          <a:p>
            <a:pPr lvl="0">
              <a:buNone/>
            </a:pPr>
            <a:r>
              <a:rPr lang="en-US" sz="1200" dirty="0" smtClean="0">
                <a:hlinkClick r:id="rId4"/>
              </a:rPr>
              <a:t>Link</a:t>
            </a:r>
            <a:endParaRPr lang="en" sz="1200" dirty="0"/>
          </a:p>
        </p:txBody>
      </p:sp>
      <p:sp>
        <p:nvSpPr>
          <p:cNvPr id="215" name="Shape 215"/>
          <p:cNvSpPr txBox="1">
            <a:spLocks noGrp="1"/>
          </p:cNvSpPr>
          <p:nvPr>
            <p:ph type="body" idx="2"/>
          </p:nvPr>
        </p:nvSpPr>
        <p:spPr>
          <a:xfrm>
            <a:off x="3568106" y="1513655"/>
            <a:ext cx="2419799" cy="1559700"/>
          </a:xfrm>
          <a:prstGeom prst="rect">
            <a:avLst/>
          </a:prstGeom>
        </p:spPr>
        <p:txBody>
          <a:bodyPr lIns="91425" tIns="91425" rIns="91425" bIns="91425" anchor="t" anchorCtr="0">
            <a:noAutofit/>
          </a:bodyPr>
          <a:lstStyle/>
          <a:p>
            <a:pPr lvl="0">
              <a:buNone/>
            </a:pPr>
            <a:r>
              <a:rPr lang="en-US" b="1" dirty="0" err="1" smtClean="0"/>
              <a:t>Gruzd</a:t>
            </a:r>
            <a:r>
              <a:rPr lang="en-US" b="1" dirty="0"/>
              <a:t>, </a:t>
            </a:r>
            <a:r>
              <a:rPr lang="en-US" b="1" dirty="0" smtClean="0"/>
              <a:t>Wellman </a:t>
            </a:r>
            <a:r>
              <a:rPr lang="en-US" b="1" dirty="0"/>
              <a:t>and </a:t>
            </a:r>
            <a:r>
              <a:rPr lang="en-US" b="1" dirty="0" err="1" smtClean="0"/>
              <a:t>Takhteyev</a:t>
            </a:r>
            <a:endParaRPr lang="en-US" b="1" dirty="0" smtClean="0"/>
          </a:p>
          <a:p>
            <a:pPr lvl="0">
              <a:buNone/>
            </a:pPr>
            <a:r>
              <a:rPr lang="en" sz="1600" dirty="0"/>
              <a:t>Formation of </a:t>
            </a:r>
            <a:r>
              <a:rPr lang="en-US" sz="1600" dirty="0"/>
              <a:t>interlinked personal communities using Twitter</a:t>
            </a:r>
            <a:r>
              <a:rPr lang="en" sz="1600" dirty="0"/>
              <a:t>.</a:t>
            </a:r>
          </a:p>
          <a:p>
            <a:pPr lvl="0">
              <a:buNone/>
            </a:pPr>
            <a:r>
              <a:rPr lang="en-US" sz="1200" dirty="0" smtClean="0">
                <a:hlinkClick r:id="rId5"/>
              </a:rPr>
              <a:t>Link</a:t>
            </a:r>
            <a:r>
              <a:rPr lang="en-US" sz="1200" dirty="0" smtClean="0"/>
              <a:t> </a:t>
            </a:r>
            <a:endParaRPr lang="en" sz="1200" dirty="0"/>
          </a:p>
        </p:txBody>
      </p:sp>
      <p:sp>
        <p:nvSpPr>
          <p:cNvPr id="216" name="Shape 216"/>
          <p:cNvSpPr txBox="1">
            <a:spLocks noGrp="1"/>
          </p:cNvSpPr>
          <p:nvPr>
            <p:ph type="body" idx="3"/>
          </p:nvPr>
        </p:nvSpPr>
        <p:spPr>
          <a:xfrm>
            <a:off x="5987905" y="4070194"/>
            <a:ext cx="2609758" cy="1559700"/>
          </a:xfrm>
          <a:prstGeom prst="rect">
            <a:avLst/>
          </a:prstGeom>
        </p:spPr>
        <p:txBody>
          <a:bodyPr lIns="91425" tIns="91425" rIns="91425" bIns="91425" anchor="t" anchorCtr="0">
            <a:noAutofit/>
          </a:bodyPr>
          <a:lstStyle/>
          <a:p>
            <a:pPr lvl="0">
              <a:buNone/>
            </a:pPr>
            <a:r>
              <a:rPr lang="en-US" b="1" dirty="0" err="1" smtClean="0"/>
              <a:t>Barzilay</a:t>
            </a:r>
            <a:r>
              <a:rPr lang="en-US" b="1" dirty="0"/>
              <a:t>, </a:t>
            </a:r>
            <a:r>
              <a:rPr lang="en-US" b="1" dirty="0" err="1" smtClean="0"/>
              <a:t>Treude</a:t>
            </a:r>
            <a:r>
              <a:rPr lang="en-US" b="1" dirty="0"/>
              <a:t>, </a:t>
            </a:r>
            <a:endParaRPr lang="en-US" b="1" dirty="0" smtClean="0"/>
          </a:p>
          <a:p>
            <a:pPr lvl="0">
              <a:buNone/>
            </a:pPr>
            <a:r>
              <a:rPr lang="en-US" b="1" dirty="0" smtClean="0"/>
              <a:t>and </a:t>
            </a:r>
            <a:r>
              <a:rPr lang="en-US" b="1" dirty="0" err="1" smtClean="0"/>
              <a:t>Zagalsky</a:t>
            </a:r>
            <a:endParaRPr lang="en-US" b="1" dirty="0" smtClean="0"/>
          </a:p>
          <a:p>
            <a:pPr lvl="0">
              <a:buNone/>
            </a:pPr>
            <a:r>
              <a:rPr lang="en-US" sz="1600" dirty="0"/>
              <a:t>Facilitating Crowd Sourced Software Engineering via Stack Overflow</a:t>
            </a:r>
          </a:p>
          <a:p>
            <a:pPr lvl="0">
              <a:buNone/>
            </a:pPr>
            <a:r>
              <a:rPr lang="en-US" sz="1200" dirty="0" smtClean="0">
                <a:hlinkClick r:id="rId6"/>
              </a:rPr>
              <a:t>Link</a:t>
            </a:r>
            <a:endParaRPr lang="en" sz="1200" dirty="0"/>
          </a:p>
          <a:p>
            <a:pPr lvl="0" rtl="0">
              <a:spcBef>
                <a:spcPts val="0"/>
              </a:spcBef>
              <a:buNone/>
            </a:pPr>
            <a:endParaRPr sz="1200" dirty="0"/>
          </a:p>
        </p:txBody>
      </p:sp>
      <p:grpSp>
        <p:nvGrpSpPr>
          <p:cNvPr id="27" name="Group 26"/>
          <p:cNvGrpSpPr/>
          <p:nvPr/>
        </p:nvGrpSpPr>
        <p:grpSpPr>
          <a:xfrm>
            <a:off x="498546" y="3155794"/>
            <a:ext cx="1954703" cy="914400"/>
            <a:chOff x="498546" y="3155794"/>
            <a:chExt cx="1954703" cy="914400"/>
          </a:xfrm>
        </p:grpSpPr>
        <p:cxnSp>
          <p:nvCxnSpPr>
            <p:cNvPr id="3" name="Straight Connector 2"/>
            <p:cNvCxnSpPr/>
            <p:nvPr/>
          </p:nvCxnSpPr>
          <p:spPr>
            <a:xfrm flipV="1">
              <a:off x="498546" y="3612993"/>
              <a:ext cx="1040303" cy="1"/>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850797" y="3155794"/>
              <a:ext cx="1602452" cy="914400"/>
              <a:chOff x="850797" y="3155794"/>
              <a:chExt cx="1602452" cy="914400"/>
            </a:xfrm>
          </p:grpSpPr>
          <p:pic>
            <p:nvPicPr>
              <p:cNvPr id="5" name="Picture 4"/>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Lst>
              </a:blip>
              <a:stretch>
                <a:fillRect/>
              </a:stretch>
            </p:blipFill>
            <p:spPr>
              <a:xfrm>
                <a:off x="1538849" y="3155794"/>
                <a:ext cx="914400" cy="914400"/>
              </a:xfrm>
              <a:prstGeom prst="rect">
                <a:avLst/>
              </a:prstGeom>
            </p:spPr>
          </p:pic>
          <p:sp>
            <p:nvSpPr>
              <p:cNvPr id="68" name="TextBox 67"/>
              <p:cNvSpPr txBox="1"/>
              <p:nvPr/>
            </p:nvSpPr>
            <p:spPr>
              <a:xfrm>
                <a:off x="850797" y="3321724"/>
                <a:ext cx="737191" cy="338554"/>
              </a:xfrm>
              <a:prstGeom prst="rect">
                <a:avLst/>
              </a:prstGeom>
              <a:noFill/>
            </p:spPr>
            <p:txBody>
              <a:bodyPr wrap="square" rtlCol="0">
                <a:spAutoFit/>
              </a:bodyPr>
              <a:lstStyle/>
              <a:p>
                <a:pPr algn="r"/>
                <a:r>
                  <a:rPr lang="en-US" sz="1600" b="1" dirty="0" smtClean="0">
                    <a:latin typeface="Roboto Slab" panose="020B0604020202020204" charset="0"/>
                    <a:ea typeface="Roboto Slab" panose="020B0604020202020204" charset="0"/>
                  </a:rPr>
                  <a:t>2005</a:t>
                </a:r>
                <a:endParaRPr lang="en-US" sz="1600" b="1" dirty="0">
                  <a:latin typeface="Roboto Slab" panose="020B0604020202020204" charset="0"/>
                  <a:ea typeface="Roboto Slab" panose="020B0604020202020204" charset="0"/>
                </a:endParaRPr>
              </a:p>
            </p:txBody>
          </p:sp>
        </p:grpSp>
      </p:grpSp>
      <p:grpSp>
        <p:nvGrpSpPr>
          <p:cNvPr id="28" name="Group 27"/>
          <p:cNvGrpSpPr/>
          <p:nvPr/>
        </p:nvGrpSpPr>
        <p:grpSpPr>
          <a:xfrm>
            <a:off x="2453249" y="3155794"/>
            <a:ext cx="2546015" cy="914400"/>
            <a:chOff x="2453249" y="3155794"/>
            <a:chExt cx="2546015" cy="914400"/>
          </a:xfrm>
        </p:grpSpPr>
        <p:grpSp>
          <p:nvGrpSpPr>
            <p:cNvPr id="15" name="Group 14"/>
            <p:cNvGrpSpPr/>
            <p:nvPr/>
          </p:nvGrpSpPr>
          <p:grpSpPr>
            <a:xfrm>
              <a:off x="3386883" y="3155794"/>
              <a:ext cx="1612381" cy="914400"/>
              <a:chOff x="3386883" y="3155794"/>
              <a:chExt cx="1612381" cy="914400"/>
            </a:xfrm>
          </p:grpSpPr>
          <p:sp>
            <p:nvSpPr>
              <p:cNvPr id="8" name="Oval 7"/>
              <p:cNvSpPr/>
              <p:nvPr/>
            </p:nvSpPr>
            <p:spPr>
              <a:xfrm>
                <a:off x="4076154" y="3155794"/>
                <a:ext cx="923110" cy="914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2" descr="http://www.kirkcosiermusic.com/wp-content/uploads/2015/05/twitter3.png"/>
              <p:cNvPicPr>
                <a:picLocks noChangeAspect="1" noChangeArrowheads="1"/>
              </p:cNvPicPr>
              <p:nvPr/>
            </p:nvPicPr>
            <p:blipFill>
              <a:blip r:embed="rId9">
                <a:extLst>
                  <a:ext uri="{BEBA8EAE-BF5A-486C-A8C5-ECC9F3942E4B}">
                    <a14:imgProps xmlns:a14="http://schemas.microsoft.com/office/drawing/2010/main">
                      <a14:imgLayer r:embed="rId10">
                        <a14:imgEffect>
                          <a14:colorTemperature colorTemp="11200"/>
                        </a14:imgEffect>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4207051" y="3355003"/>
                <a:ext cx="687976" cy="515981"/>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p:cNvSpPr txBox="1"/>
              <p:nvPr/>
            </p:nvSpPr>
            <p:spPr>
              <a:xfrm>
                <a:off x="3386883" y="3321724"/>
                <a:ext cx="737191" cy="338554"/>
              </a:xfrm>
              <a:prstGeom prst="rect">
                <a:avLst/>
              </a:prstGeom>
              <a:noFill/>
            </p:spPr>
            <p:txBody>
              <a:bodyPr wrap="square" rtlCol="0">
                <a:spAutoFit/>
              </a:bodyPr>
              <a:lstStyle/>
              <a:p>
                <a:pPr algn="r"/>
                <a:r>
                  <a:rPr lang="en-US" sz="1600" b="1" dirty="0" smtClean="0">
                    <a:latin typeface="Roboto Slab" panose="020B0604020202020204" charset="0"/>
                    <a:ea typeface="Roboto Slab" panose="020B0604020202020204" charset="0"/>
                  </a:rPr>
                  <a:t>2011</a:t>
                </a:r>
                <a:endParaRPr lang="en-US" sz="1600" b="1" dirty="0">
                  <a:latin typeface="Roboto Slab" panose="020B0604020202020204" charset="0"/>
                  <a:ea typeface="Roboto Slab" panose="020B0604020202020204" charset="0"/>
                </a:endParaRPr>
              </a:p>
            </p:txBody>
          </p:sp>
        </p:grpSp>
        <p:cxnSp>
          <p:nvCxnSpPr>
            <p:cNvPr id="77" name="Straight Connector 76"/>
            <p:cNvCxnSpPr>
              <a:stCxn id="5" idx="3"/>
            </p:cNvCxnSpPr>
            <p:nvPr/>
          </p:nvCxnSpPr>
          <p:spPr>
            <a:xfrm flipV="1">
              <a:off x="2453249" y="3605802"/>
              <a:ext cx="1622905" cy="7192"/>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4999264" y="3155794"/>
            <a:ext cx="3598399" cy="914400"/>
            <a:chOff x="4999264" y="3155794"/>
            <a:chExt cx="3598399" cy="914400"/>
          </a:xfrm>
        </p:grpSpPr>
        <p:grpSp>
          <p:nvGrpSpPr>
            <p:cNvPr id="16" name="Group 15"/>
            <p:cNvGrpSpPr/>
            <p:nvPr/>
          </p:nvGrpSpPr>
          <p:grpSpPr>
            <a:xfrm>
              <a:off x="5954962" y="3155794"/>
              <a:ext cx="1590318" cy="914400"/>
              <a:chOff x="5954962" y="3155794"/>
              <a:chExt cx="1590318" cy="914400"/>
            </a:xfrm>
          </p:grpSpPr>
          <p:sp>
            <p:nvSpPr>
              <p:cNvPr id="60" name="Oval 59"/>
              <p:cNvSpPr/>
              <p:nvPr/>
            </p:nvSpPr>
            <p:spPr>
              <a:xfrm>
                <a:off x="6622170" y="3155794"/>
                <a:ext cx="923110" cy="914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http://i.stack.imgur.com/GKbCl.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92153" y="3155794"/>
                <a:ext cx="805447" cy="805448"/>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p:cNvSpPr txBox="1"/>
              <p:nvPr/>
            </p:nvSpPr>
            <p:spPr>
              <a:xfrm>
                <a:off x="5954962" y="3321724"/>
                <a:ext cx="737191" cy="338554"/>
              </a:xfrm>
              <a:prstGeom prst="rect">
                <a:avLst/>
              </a:prstGeom>
              <a:noFill/>
            </p:spPr>
            <p:txBody>
              <a:bodyPr wrap="square" rtlCol="0">
                <a:spAutoFit/>
              </a:bodyPr>
              <a:lstStyle/>
              <a:p>
                <a:pPr algn="r"/>
                <a:r>
                  <a:rPr lang="en-US" sz="1600" b="1" dirty="0" smtClean="0">
                    <a:latin typeface="Roboto Slab" panose="020B0604020202020204" charset="0"/>
                    <a:ea typeface="Roboto Slab" panose="020B0604020202020204" charset="0"/>
                  </a:rPr>
                  <a:t>2013</a:t>
                </a:r>
                <a:endParaRPr lang="en-US" sz="1600" b="1" dirty="0">
                  <a:latin typeface="Roboto Slab" panose="020B0604020202020204" charset="0"/>
                  <a:ea typeface="Roboto Slab" panose="020B0604020202020204" charset="0"/>
                </a:endParaRPr>
              </a:p>
            </p:txBody>
          </p:sp>
        </p:grpSp>
        <p:cxnSp>
          <p:nvCxnSpPr>
            <p:cNvPr id="78" name="Straight Connector 77"/>
            <p:cNvCxnSpPr>
              <a:stCxn id="8" idx="6"/>
              <a:endCxn id="60" idx="2"/>
            </p:cNvCxnSpPr>
            <p:nvPr/>
          </p:nvCxnSpPr>
          <p:spPr>
            <a:xfrm>
              <a:off x="4999264" y="3612994"/>
              <a:ext cx="162290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60" idx="6"/>
            </p:cNvCxnSpPr>
            <p:nvPr/>
          </p:nvCxnSpPr>
          <p:spPr>
            <a:xfrm flipV="1">
              <a:off x="7545280" y="3605802"/>
              <a:ext cx="1052383" cy="7192"/>
            </a:xfrm>
            <a:prstGeom prst="line">
              <a:avLst/>
            </a:prstGeom>
            <a:ln w="38100"/>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4"/>
                                        </p:tgtEl>
                                        <p:attrNameLst>
                                          <p:attrName>style.visibility</p:attrName>
                                        </p:attrNameLst>
                                      </p:cBhvr>
                                      <p:to>
                                        <p:strVal val="visible"/>
                                      </p:to>
                                    </p:set>
                                    <p:animEffect transition="in" filter="wipe(left)">
                                      <p:cBhvr>
                                        <p:cTn id="10" dur="500"/>
                                        <p:tgtEl>
                                          <p:spTgt spid="2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500"/>
                                        <p:tgtEl>
                                          <p:spTgt spid="2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15"/>
                                        </p:tgtEl>
                                        <p:attrNameLst>
                                          <p:attrName>style.visibility</p:attrName>
                                        </p:attrNameLst>
                                      </p:cBhvr>
                                      <p:to>
                                        <p:strVal val="visible"/>
                                      </p:to>
                                    </p:set>
                                    <p:animEffect transition="in" filter="wipe(left)">
                                      <p:cBhvr>
                                        <p:cTn id="18" dur="500"/>
                                        <p:tgtEl>
                                          <p:spTgt spid="2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16"/>
                                        </p:tgtEl>
                                        <p:attrNameLst>
                                          <p:attrName>style.visibility</p:attrName>
                                        </p:attrNameLst>
                                      </p:cBhvr>
                                      <p:to>
                                        <p:strVal val="visible"/>
                                      </p:to>
                                    </p:set>
                                    <p:animEffect transition="in" filter="wipe(left)">
                                      <p:cBhvr>
                                        <p:cTn id="26"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p:bldP spid="215" grpId="0"/>
      <p:bldP spid="216" grpId="0"/>
    </p:bldLst>
  </p:timing>
</p:sld>
</file>

<file path=ppt/theme/theme1.xml><?xml version="1.0" encoding="utf-8"?>
<a:theme xmlns:a="http://schemas.openxmlformats.org/drawingml/2006/main"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2268</TotalTime>
  <Words>1557</Words>
  <Application>Microsoft Office PowerPoint</Application>
  <PresentationFormat>On-screen Show (4:3)</PresentationFormat>
  <Paragraphs>441</Paragraphs>
  <Slides>36</Slides>
  <Notes>32</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Lucida Console</vt:lpstr>
      <vt:lpstr>Source Sans Pro</vt:lpstr>
      <vt:lpstr>Calibri</vt:lpstr>
      <vt:lpstr>Roboto Slab</vt:lpstr>
      <vt:lpstr>Wingdings</vt:lpstr>
      <vt:lpstr>Cordelia template</vt:lpstr>
      <vt:lpstr>Technology Trends with Social Media</vt:lpstr>
      <vt:lpstr>1. The Problem  2. Problem Handling in Past  3. Data Processing, Exploration, Networks  4. Prediction Model &amp; Results  5. Conclusion &amp; Future Scope </vt:lpstr>
      <vt:lpstr>1. The Problem</vt:lpstr>
      <vt:lpstr>PowerPoint Presentation</vt:lpstr>
      <vt:lpstr>Changing Data Science Trends</vt:lpstr>
      <vt:lpstr>PowerPoint Presentation</vt:lpstr>
      <vt:lpstr>PowerPoint Presentation</vt:lpstr>
      <vt:lpstr>2. Background</vt:lpstr>
      <vt:lpstr>How it was handled in the past?</vt:lpstr>
      <vt:lpstr>Why do we need Big Data?</vt:lpstr>
      <vt:lpstr>3. Data Processing</vt:lpstr>
      <vt:lpstr>Data Collection &amp; Processing</vt:lpstr>
      <vt:lpstr>PowerPoint Presentation</vt:lpstr>
      <vt:lpstr>PowerPoint Presentation</vt:lpstr>
      <vt:lpstr>PowerPoint Presentation</vt:lpstr>
      <vt:lpstr>PowerPoint Presentation</vt:lpstr>
      <vt:lpstr>SO User Hashtag Bipartite Network</vt:lpstr>
      <vt:lpstr>Twitter Hashtag Network</vt:lpstr>
      <vt:lpstr>PowerPoint Presentation</vt:lpstr>
      <vt:lpstr>4. Prediction Model</vt:lpstr>
      <vt:lpstr>What are we Predicting?</vt:lpstr>
      <vt:lpstr>Multi Step Prediction Process</vt:lpstr>
      <vt:lpstr>Prediction for R</vt:lpstr>
      <vt:lpstr>Prediction for Python</vt:lpstr>
      <vt:lpstr>Prediction for Java</vt:lpstr>
      <vt:lpstr>5. Conclusion</vt:lpstr>
      <vt:lpstr>Conclusion &amp; Implications</vt:lpstr>
      <vt:lpstr>Looking back and forward</vt:lpstr>
      <vt:lpstr>Thanks!</vt:lpstr>
      <vt:lpstr>Questions?</vt:lpstr>
      <vt:lpstr>PowerPoint Presentation</vt:lpstr>
      <vt:lpstr>Summary of Prediction Results</vt:lpstr>
      <vt:lpstr>Feature importance (ranked for each model)</vt:lpstr>
      <vt:lpstr>Exploratory Data Analysis</vt:lpstr>
      <vt:lpstr>SO User Data Analysis</vt:lpstr>
      <vt:lpstr>SO User Network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Mangesh Jadhav</dc:creator>
  <cp:lastModifiedBy>karthik srinivasan</cp:lastModifiedBy>
  <cp:revision>492</cp:revision>
  <cp:lastPrinted>2015-11-18T16:02:20Z</cp:lastPrinted>
  <dcterms:modified xsi:type="dcterms:W3CDTF">2015-11-18T16:08:01Z</dcterms:modified>
</cp:coreProperties>
</file>